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67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86" r:id="rId19"/>
    <p:sldId id="395" r:id="rId20"/>
    <p:sldId id="394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4" r:id="rId47"/>
    <p:sldId id="425" r:id="rId48"/>
    <p:sldId id="411" r:id="rId49"/>
    <p:sldId id="412" r:id="rId50"/>
    <p:sldId id="426" r:id="rId51"/>
  </p:sldIdLst>
  <p:sldSz cx="9144000" cy="5143500" type="screen16x9"/>
  <p:notesSz cx="7104063" cy="10234613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Encode Sans" pitchFamily="2" charset="77"/>
      <p:regular r:id="rId57"/>
      <p:bold r:id="rId58"/>
    </p:embeddedFont>
    <p:embeddedFont>
      <p:font typeface="Encode Sans ExtraLight" pitchFamily="2" charset="77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0" autoAdjust="0"/>
    <p:restoredTop sz="94685" autoAdjust="0"/>
  </p:normalViewPr>
  <p:slideViewPr>
    <p:cSldViewPr snapToGrid="0">
      <p:cViewPr varScale="1">
        <p:scale>
          <a:sx n="118" d="100"/>
          <a:sy n="118" d="100"/>
        </p:scale>
        <p:origin x="224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467D5-FED6-4AFC-9C51-55CBAEEABBC7}" type="datetimeFigureOut">
              <a:rPr lang="it-IT" smtClean="0"/>
              <a:pPr/>
              <a:t>10/11/21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9CB41-4BC1-4C93-815E-2C5642B4D7FF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 hasCustomPrompt="1"/>
          </p:nvPr>
        </p:nvSpPr>
        <p:spPr>
          <a:xfrm>
            <a:off x="984050" y="1075458"/>
            <a:ext cx="7175700" cy="3429001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200">
                <a:solidFill>
                  <a:srgbClr val="0020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it-IT" dirty="0"/>
              <a:t>Unità Formativa (UF)</a:t>
            </a:r>
            <a:br>
              <a:rPr lang="it-IT" dirty="0"/>
            </a:br>
            <a:r>
              <a:rPr lang="it-IT" dirty="0"/>
              <a:t>Docente:</a:t>
            </a:r>
            <a:br>
              <a:rPr lang="it-IT" dirty="0"/>
            </a:br>
            <a:r>
              <a:rPr lang="it-IT" dirty="0"/>
              <a:t>Titolo argomento: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ita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body" idx="1" hasCustomPrompt="1"/>
          </p:nvPr>
        </p:nvSpPr>
        <p:spPr>
          <a:xfrm>
            <a:off x="1404225" y="1194150"/>
            <a:ext cx="6335400" cy="30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▪"/>
              <a:defRPr sz="3000" i="1">
                <a:solidFill>
                  <a:srgbClr val="002060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r>
              <a:rPr lang="it-IT" dirty="0"/>
              <a:t>Citazione</a:t>
            </a:r>
            <a:endParaRPr dirty="0"/>
          </a:p>
        </p:txBody>
      </p:sp>
      <p:sp>
        <p:nvSpPr>
          <p:cNvPr id="24" name="Shape 24"/>
          <p:cNvSpPr txBox="1"/>
          <p:nvPr/>
        </p:nvSpPr>
        <p:spPr>
          <a:xfrm>
            <a:off x="3593400" y="8451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6800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olo + 1 colon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 hasCustomPrompt="1"/>
          </p:nvPr>
        </p:nvSpPr>
        <p:spPr>
          <a:xfrm>
            <a:off x="549600" y="361375"/>
            <a:ext cx="6853923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it-IT" dirty="0"/>
              <a:t>Titolo</a:t>
            </a:r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1" hasCustomPrompt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>
                <a:solidFill>
                  <a:srgbClr val="002060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r>
              <a:rPr lang="it-IT" dirty="0"/>
              <a:t>Contenuto</a:t>
            </a:r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  <p:cxnSp>
        <p:nvCxnSpPr>
          <p:cNvPr id="10" name="Shape 46">
            <a:extLst>
              <a:ext uri="{FF2B5EF4-FFF2-40B4-BE49-F238E27FC236}">
                <a16:creationId xmlns:a16="http://schemas.microsoft.com/office/drawing/2014/main" id="{F2E47A38-F329-6744-9F60-C06219F4BCB9}"/>
              </a:ext>
            </a:extLst>
          </p:cNvPr>
          <p:cNvCxnSpPr>
            <a:cxnSpLocks/>
          </p:cNvCxnSpPr>
          <p:nvPr/>
        </p:nvCxnSpPr>
        <p:spPr>
          <a:xfrm>
            <a:off x="-11050" y="887200"/>
            <a:ext cx="7414573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1" name="Shape 49">
            <a:extLst>
              <a:ext uri="{FF2B5EF4-FFF2-40B4-BE49-F238E27FC236}">
                <a16:creationId xmlns:a16="http://schemas.microsoft.com/office/drawing/2014/main" id="{09196BD8-1AF8-704D-867C-4761D161A798}"/>
              </a:ext>
            </a:extLst>
          </p:cNvPr>
          <p:cNvCxnSpPr>
            <a:cxnSpLocks/>
          </p:cNvCxnSpPr>
          <p:nvPr/>
        </p:nvCxnSpPr>
        <p:spPr>
          <a:xfrm>
            <a:off x="-11050" y="887200"/>
            <a:ext cx="5529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olo + 2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549600" y="361375"/>
            <a:ext cx="6853923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it-IT" dirty="0"/>
              <a:t>Titolo</a:t>
            </a:r>
            <a:endParaRPr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 hasCustomPrompt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solidFill>
                  <a:srgbClr val="002060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r>
              <a:rPr lang="it-IT" dirty="0"/>
              <a:t>Contenuto</a:t>
            </a: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2" hasCustomPrompt="1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>
                <a:solidFill>
                  <a:srgbClr val="002060"/>
                </a:solidFill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r>
              <a:rPr lang="it-IT" dirty="0"/>
              <a:t>Contenuto</a:t>
            </a:r>
            <a:endParaRPr dirty="0"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  <p:cxnSp>
        <p:nvCxnSpPr>
          <p:cNvPr id="11" name="Shape 46">
            <a:extLst>
              <a:ext uri="{FF2B5EF4-FFF2-40B4-BE49-F238E27FC236}">
                <a16:creationId xmlns:a16="http://schemas.microsoft.com/office/drawing/2014/main" id="{03A33C7E-44B0-A447-A10F-3EE447DA6110}"/>
              </a:ext>
            </a:extLst>
          </p:cNvPr>
          <p:cNvCxnSpPr>
            <a:cxnSpLocks/>
          </p:cNvCxnSpPr>
          <p:nvPr/>
        </p:nvCxnSpPr>
        <p:spPr>
          <a:xfrm>
            <a:off x="-11050" y="887200"/>
            <a:ext cx="7414573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" name="Shape 49">
            <a:extLst>
              <a:ext uri="{FF2B5EF4-FFF2-40B4-BE49-F238E27FC236}">
                <a16:creationId xmlns:a16="http://schemas.microsoft.com/office/drawing/2014/main" id="{096F49CE-1BC2-6646-AD0B-55CFE6CCA885}"/>
              </a:ext>
            </a:extLst>
          </p:cNvPr>
          <p:cNvCxnSpPr>
            <a:cxnSpLocks/>
          </p:cNvCxnSpPr>
          <p:nvPr/>
        </p:nvCxnSpPr>
        <p:spPr>
          <a:xfrm>
            <a:off x="-11050" y="887200"/>
            <a:ext cx="5529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olo + 3 colon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 hasCustomPrompt="1"/>
          </p:nvPr>
        </p:nvSpPr>
        <p:spPr>
          <a:xfrm>
            <a:off x="549600" y="361375"/>
            <a:ext cx="6853923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00206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it-IT" dirty="0"/>
              <a:t>Titolo</a:t>
            </a: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body" idx="1" hasCustomPrompt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rgbClr val="002060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r>
              <a:rPr lang="it-IT" dirty="0"/>
              <a:t>Contenuto</a:t>
            </a:r>
            <a:endParaRPr dirty="0"/>
          </a:p>
        </p:txBody>
      </p:sp>
      <p:sp>
        <p:nvSpPr>
          <p:cNvPr id="62" name="Shape 62"/>
          <p:cNvSpPr txBox="1">
            <a:spLocks noGrp="1"/>
          </p:cNvSpPr>
          <p:nvPr>
            <p:ph type="body" idx="2" hasCustomPrompt="1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rgbClr val="002060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r>
              <a:rPr lang="it-IT" dirty="0"/>
              <a:t>Contenuto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3" hasCustomPrompt="1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1800"/>
              <a:buFont typeface="Encode Sans ExtraLight"/>
              <a:buChar char="▪"/>
              <a:tabLst/>
              <a:defRPr sz="1800">
                <a:solidFill>
                  <a:srgbClr val="002060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1800"/>
              <a:buFont typeface="Encode Sans ExtraLight"/>
              <a:buChar char="▪"/>
              <a:tabLst/>
              <a:defRPr/>
            </a:pPr>
            <a:r>
              <a:rPr lang="it-IT" dirty="0"/>
              <a:t>Contenuto</a:t>
            </a:r>
          </a:p>
          <a:p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  <p:cxnSp>
        <p:nvCxnSpPr>
          <p:cNvPr id="12" name="Shape 46">
            <a:extLst>
              <a:ext uri="{FF2B5EF4-FFF2-40B4-BE49-F238E27FC236}">
                <a16:creationId xmlns:a16="http://schemas.microsoft.com/office/drawing/2014/main" id="{7A8D26BD-44DA-FB4A-9CF9-453FBF8614DE}"/>
              </a:ext>
            </a:extLst>
          </p:cNvPr>
          <p:cNvCxnSpPr>
            <a:cxnSpLocks/>
          </p:cNvCxnSpPr>
          <p:nvPr/>
        </p:nvCxnSpPr>
        <p:spPr>
          <a:xfrm>
            <a:off x="-11050" y="887200"/>
            <a:ext cx="7414573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" name="Shape 49">
            <a:extLst>
              <a:ext uri="{FF2B5EF4-FFF2-40B4-BE49-F238E27FC236}">
                <a16:creationId xmlns:a16="http://schemas.microsoft.com/office/drawing/2014/main" id="{6D40635D-3865-6E41-95A6-D1E0C7F7A3B5}"/>
              </a:ext>
            </a:extLst>
          </p:cNvPr>
          <p:cNvCxnSpPr>
            <a:cxnSpLocks/>
          </p:cNvCxnSpPr>
          <p:nvPr/>
        </p:nvCxnSpPr>
        <p:spPr>
          <a:xfrm>
            <a:off x="-11050" y="887200"/>
            <a:ext cx="5529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Vuo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olo rettangolo 9"/>
          <p:cNvSpPr/>
          <p:nvPr/>
        </p:nvSpPr>
        <p:spPr>
          <a:xfrm>
            <a:off x="0" y="3498056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grpSp>
        <p:nvGrpSpPr>
          <p:cNvPr id="5" name="Gruppo 1"/>
          <p:cNvGrpSpPr>
            <a:grpSpLocks/>
          </p:cNvGrpSpPr>
          <p:nvPr/>
        </p:nvGrpSpPr>
        <p:grpSpPr bwMode="auto">
          <a:xfrm>
            <a:off x="-3175" y="3714750"/>
            <a:ext cx="9147175" cy="1433513"/>
            <a:chOff x="-3765" y="4832896"/>
            <a:chExt cx="9147765" cy="2032192"/>
          </a:xfrm>
        </p:grpSpPr>
        <p:sp>
          <p:nvSpPr>
            <p:cNvPr id="6" name="Figura a mano libera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latin typeface="+mn-lt"/>
              </a:endParaRPr>
            </a:p>
          </p:txBody>
        </p:sp>
        <p:sp>
          <p:nvSpPr>
            <p:cNvPr id="7" name="Figura a mano libera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>
                <a:latin typeface="+mn-lt"/>
              </a:endParaRPr>
            </a:p>
          </p:txBody>
        </p:sp>
        <p:sp>
          <p:nvSpPr>
            <p:cNvPr id="8" name="Figura a mano libera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/>
            </a:p>
          </p:txBody>
        </p:sp>
        <p:cxnSp>
          <p:nvCxnSpPr>
            <p:cNvPr id="10" name="Connettore 1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olo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anchor="b"/>
          <a:lstStyle>
            <a:lvl1pPr algn="r">
              <a:defRPr sz="3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17" name="Sottotitolo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48006" indent="0" algn="r">
              <a:buNone/>
              <a:defRPr>
                <a:solidFill>
                  <a:schemeClr val="tx2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  <a:extLst/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11" name="Segnaposto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84E2837-7513-4A87-8ADC-784C8993A87D}" type="datetime1">
              <a:rPr lang="it-IT"/>
              <a:pPr>
                <a:defRPr/>
              </a:pPr>
              <a:t>10/11/21</a:t>
            </a:fld>
            <a:endParaRPr lang="it-IT"/>
          </a:p>
        </p:txBody>
      </p:sp>
      <p:sp>
        <p:nvSpPr>
          <p:cNvPr id="12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it-IT"/>
              <a:t>Basi di Dati</a:t>
            </a:r>
          </a:p>
        </p:txBody>
      </p:sp>
      <p:sp>
        <p:nvSpPr>
          <p:cNvPr id="13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F1AC589-2783-4763-812F-DD7C7CD5B9EC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87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/>
              <a:t>Fare clic per modificare lo stile del titolo</a:t>
            </a:r>
            <a:endParaRPr lang="en-US"/>
          </a:p>
        </p:txBody>
      </p:sp>
      <p:sp>
        <p:nvSpPr>
          <p:cNvPr id="4" name="Segnaposto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97B1B-1145-4955-92D8-6FA8F766F255}" type="datetime1">
              <a:rPr lang="it-IT"/>
              <a:pPr>
                <a:defRPr/>
              </a:pPr>
              <a:t>10/11/21</a:t>
            </a:fld>
            <a:endParaRPr lang="it-IT"/>
          </a:p>
        </p:txBody>
      </p:sp>
      <p:sp>
        <p:nvSpPr>
          <p:cNvPr id="5" name="Segnaposto piè di pagina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Basi di Dati</a:t>
            </a:r>
          </a:p>
        </p:txBody>
      </p:sp>
      <p:sp>
        <p:nvSpPr>
          <p:cNvPr id="6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2F19BC-AB27-47CD-9924-84C1617C9D5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17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130969"/>
            <a:ext cx="8228013" cy="100607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>
          <a:xfrm>
            <a:off x="6727825" y="4804172"/>
            <a:ext cx="1917700" cy="2750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10/04/13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>
          <a:xfrm>
            <a:off x="4379913" y="4804172"/>
            <a:ext cx="2349500" cy="27503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Basi di Dati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>
          <a:xfrm>
            <a:off x="8647114" y="4804172"/>
            <a:ext cx="365125" cy="275034"/>
          </a:xfrm>
        </p:spPr>
        <p:txBody>
          <a:bodyPr/>
          <a:lstStyle>
            <a:lvl1pPr>
              <a:defRPr/>
            </a:lvl1pPr>
          </a:lstStyle>
          <a:p>
            <a:fld id="{4320DADB-FF9E-4575-919C-E91D121D233C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it-IT" dirty="0" err="1"/>
              <a:t>adasfa</a:t>
            </a:r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7" r:id="rId6"/>
    <p:sldLayoutId id="2147483660" r:id="rId7"/>
    <p:sldLayoutId id="2147483661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206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206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imi.it/ceri/opera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data.org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.uk/" TargetMode="External"/><Relationship Id="rId2" Type="http://schemas.openxmlformats.org/officeDocument/2006/relationships/hyperlink" Target="http://www.data.gov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ati.piemonte.it/#/home" TargetMode="External"/><Relationship Id="rId4" Type="http://schemas.openxmlformats.org/officeDocument/2006/relationships/hyperlink" Target="http://www.dati.gov.it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efine.org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streetmap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it-IT" dirty="0"/>
              <a:t>Fondamenti di BASI DI DATI</a:t>
            </a:r>
            <a:br>
              <a:rPr lang="it-IT" dirty="0"/>
            </a:br>
            <a:br>
              <a:rPr lang="it-IT" dirty="0"/>
            </a:br>
            <a:r>
              <a:rPr lang="it-IT" dirty="0"/>
              <a:t>Basi di dati Semantiche</a:t>
            </a:r>
            <a:br>
              <a:rPr lang="it-IT" dirty="0"/>
            </a:br>
            <a:r>
              <a:rPr lang="it-IT" dirty="0"/>
              <a:t>(</a:t>
            </a:r>
            <a:r>
              <a:rPr lang="it-IT" dirty="0" err="1"/>
              <a:t>Semantic</a:t>
            </a:r>
            <a:r>
              <a:rPr lang="it-IT" dirty="0"/>
              <a:t> Web)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86" y="1316315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dirty="0"/>
              <a:t>- 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Una istanza RDF è:</a:t>
            </a:r>
          </a:p>
          <a:p>
            <a:pPr marL="76200" indent="0">
              <a:buNone/>
            </a:pPr>
            <a:r>
              <a:rPr lang="it-IT" dirty="0"/>
              <a:t>un insieme di triple RDF (</a:t>
            </a:r>
            <a:r>
              <a:rPr lang="it-IT" dirty="0" err="1"/>
              <a:t>s,p,o</a:t>
            </a:r>
            <a:r>
              <a:rPr lang="it-IT" dirty="0"/>
              <a:t>) che si possono rappresentare graficamente mediante un grafo</a:t>
            </a: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471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5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dirty="0"/>
              <a:t>- 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  <a:endParaRPr lang="it-IT" dirty="0"/>
          </a:p>
          <a:p>
            <a:pPr marL="76200" indent="0">
              <a:buNone/>
            </a:pPr>
            <a:r>
              <a:rPr lang="it-IT" dirty="0"/>
              <a:t>L’insieme di tutte le triple  costituisce un grafo</a:t>
            </a:r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851479B-50D0-6743-84D5-71A88AC32415}"/>
              </a:ext>
            </a:extLst>
          </p:cNvPr>
          <p:cNvSpPr/>
          <p:nvPr/>
        </p:nvSpPr>
        <p:spPr>
          <a:xfrm>
            <a:off x="990601" y="2074380"/>
            <a:ext cx="1306285" cy="7293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soggetto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1F9D916-4324-374E-A585-1AFBF80B9BA6}"/>
              </a:ext>
            </a:extLst>
          </p:cNvPr>
          <p:cNvSpPr/>
          <p:nvPr/>
        </p:nvSpPr>
        <p:spPr>
          <a:xfrm>
            <a:off x="4234368" y="2173341"/>
            <a:ext cx="1306285" cy="7293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oggetto</a:t>
            </a:r>
          </a:p>
        </p:txBody>
      </p:sp>
      <p:cxnSp>
        <p:nvCxnSpPr>
          <p:cNvPr id="11" name="Connettore 2 10" descr="ff">
            <a:extLst>
              <a:ext uri="{FF2B5EF4-FFF2-40B4-BE49-F238E27FC236}">
                <a16:creationId xmlns:a16="http://schemas.microsoft.com/office/drawing/2014/main" id="{6DE24A6E-AEDB-E74C-96A4-61C08CCC76F3}"/>
              </a:ext>
            </a:extLst>
          </p:cNvPr>
          <p:cNvCxnSpPr>
            <a:cxnSpLocks/>
          </p:cNvCxnSpPr>
          <p:nvPr/>
        </p:nvCxnSpPr>
        <p:spPr>
          <a:xfrm>
            <a:off x="2296885" y="2604703"/>
            <a:ext cx="1854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DA09A6-F8C6-6341-B7B3-3DA667289508}"/>
              </a:ext>
            </a:extLst>
          </p:cNvPr>
          <p:cNvSpPr txBox="1"/>
          <p:nvPr/>
        </p:nvSpPr>
        <p:spPr>
          <a:xfrm>
            <a:off x="2737887" y="2230236"/>
            <a:ext cx="94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predicato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0086D3D-285E-1A41-914C-60BA7C24FE37}"/>
              </a:ext>
            </a:extLst>
          </p:cNvPr>
          <p:cNvSpPr/>
          <p:nvPr/>
        </p:nvSpPr>
        <p:spPr>
          <a:xfrm>
            <a:off x="990600" y="3305047"/>
            <a:ext cx="1306285" cy="7293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Verdi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FB147D7-DD47-6649-8001-1CE9E058E74B}"/>
              </a:ext>
            </a:extLst>
          </p:cNvPr>
          <p:cNvSpPr/>
          <p:nvPr/>
        </p:nvSpPr>
        <p:spPr>
          <a:xfrm>
            <a:off x="4096760" y="3345912"/>
            <a:ext cx="1306285" cy="7293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Traviata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B08925F-5FC8-0148-8685-3919769DF1D4}"/>
              </a:ext>
            </a:extLst>
          </p:cNvPr>
          <p:cNvSpPr txBox="1"/>
          <p:nvPr/>
        </p:nvSpPr>
        <p:spPr>
          <a:xfrm>
            <a:off x="2626488" y="3334879"/>
            <a:ext cx="130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haComposto</a:t>
            </a:r>
            <a:endParaRPr lang="it-IT" dirty="0"/>
          </a:p>
        </p:txBody>
      </p:sp>
      <p:cxnSp>
        <p:nvCxnSpPr>
          <p:cNvPr id="18" name="Connettore 2 17" descr="ff">
            <a:extLst>
              <a:ext uri="{FF2B5EF4-FFF2-40B4-BE49-F238E27FC236}">
                <a16:creationId xmlns:a16="http://schemas.microsoft.com/office/drawing/2014/main" id="{56F6A177-2D46-B34F-8863-E8E41A571EFD}"/>
              </a:ext>
            </a:extLst>
          </p:cNvPr>
          <p:cNvCxnSpPr>
            <a:cxnSpLocks/>
          </p:cNvCxnSpPr>
          <p:nvPr/>
        </p:nvCxnSpPr>
        <p:spPr>
          <a:xfrm>
            <a:off x="2296885" y="3857275"/>
            <a:ext cx="1635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2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5"/>
            <a:ext cx="7497000" cy="2946300"/>
          </a:xfrm>
        </p:spPr>
        <p:txBody>
          <a:bodyPr/>
          <a:lstStyle/>
          <a:p>
            <a:pPr>
              <a:buFontTx/>
              <a:buChar char="-"/>
            </a:pPr>
            <a:r>
              <a:rPr lang="it-IT" dirty="0"/>
              <a:t>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possibile aggiungere uno schema (metadati)</a:t>
            </a:r>
          </a:p>
          <a:p>
            <a:pPr marL="76200" indent="0">
              <a:buNone/>
            </a:pPr>
            <a:r>
              <a:rPr lang="it-IT" b="1" dirty="0"/>
              <a:t>RDFS</a:t>
            </a:r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71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5"/>
            <a:ext cx="7497000" cy="2946300"/>
          </a:xfrm>
        </p:spPr>
        <p:txBody>
          <a:bodyPr/>
          <a:lstStyle/>
          <a:p>
            <a:pPr>
              <a:buFontTx/>
              <a:buChar char="-"/>
            </a:pPr>
            <a:r>
              <a:rPr lang="it-IT" dirty="0"/>
              <a:t>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Le etichette utilizzate in RDF possono appartenere ad un </a:t>
            </a:r>
            <a:r>
              <a:rPr lang="it-IT" b="1" dirty="0"/>
              <a:t>vocabolario</a:t>
            </a:r>
            <a:r>
              <a:rPr lang="it-IT" dirty="0"/>
              <a:t> o una </a:t>
            </a:r>
            <a:r>
              <a:rPr lang="it-IT" b="1" dirty="0"/>
              <a:t>ontologia</a:t>
            </a:r>
            <a:r>
              <a:rPr lang="it-IT" dirty="0"/>
              <a:t> predefinita</a:t>
            </a:r>
          </a:p>
          <a:p>
            <a:pPr marL="76200" indent="0">
              <a:buNone/>
            </a:pPr>
            <a:r>
              <a:rPr lang="it-IT" dirty="0"/>
              <a:t>Questo può consentire di derivare ulteriore conoscenza</a:t>
            </a:r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95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4"/>
            <a:ext cx="7497000" cy="3682875"/>
          </a:xfrm>
        </p:spPr>
        <p:txBody>
          <a:bodyPr/>
          <a:lstStyle/>
          <a:p>
            <a:pPr>
              <a:buFontTx/>
              <a:buChar char="-"/>
            </a:pPr>
            <a:r>
              <a:rPr lang="it-IT" dirty="0"/>
              <a:t>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Ogni vocabolario (</a:t>
            </a:r>
            <a:r>
              <a:rPr lang="it-IT" dirty="0" err="1"/>
              <a:t>namespace</a:t>
            </a:r>
            <a:r>
              <a:rPr lang="it-IT" dirty="0"/>
              <a:t>) utilizzato in una istanza RDF è introdotto da una istruzione </a:t>
            </a:r>
            <a:r>
              <a:rPr lang="it-IT" b="1" i="1" dirty="0" err="1"/>
              <a:t>prefix</a:t>
            </a:r>
            <a:endParaRPr lang="it-IT" b="1" i="1" dirty="0"/>
          </a:p>
          <a:p>
            <a:pPr marL="76200" indent="0">
              <a:buNone/>
            </a:pPr>
            <a:r>
              <a:rPr lang="it-IT" dirty="0"/>
              <a:t>Che consente di estrarre le etichette presenti nel vocabolario. Es: vocabolario </a:t>
            </a:r>
            <a:r>
              <a:rPr lang="it-IT" b="1" dirty="0"/>
              <a:t>o</a:t>
            </a:r>
            <a:r>
              <a:rPr lang="it-IT" dirty="0"/>
              <a:t>:  (opera)	</a:t>
            </a:r>
          </a:p>
          <a:p>
            <a:pPr marL="76200" indent="0">
              <a:buNone/>
            </a:pPr>
            <a:r>
              <a:rPr lang="it-IT" dirty="0"/>
              <a:t>	</a:t>
            </a:r>
            <a:r>
              <a:rPr lang="it-IT" i="1" dirty="0"/>
              <a:t>@</a:t>
            </a:r>
            <a:r>
              <a:rPr lang="it-IT" i="1" dirty="0" err="1"/>
              <a:t>prefix</a:t>
            </a:r>
            <a:r>
              <a:rPr lang="it-IT" i="1" dirty="0"/>
              <a:t> o: &lt;</a:t>
            </a:r>
            <a:r>
              <a:rPr lang="it-IT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http://www.polimi.it/ceri/oper</a:t>
            </a:r>
            <a:r>
              <a:rPr lang="it-IT" i="1" dirty="0"/>
              <a:t>a&gt;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6448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4"/>
            <a:ext cx="8359622" cy="3994658"/>
          </a:xfrm>
        </p:spPr>
        <p:txBody>
          <a:bodyPr/>
          <a:lstStyle/>
          <a:p>
            <a:pPr>
              <a:buFontTx/>
              <a:buChar char="-"/>
            </a:pPr>
            <a:r>
              <a:rPr lang="it-IT" dirty="0"/>
              <a:t>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r>
              <a:rPr lang="it-IT" dirty="0"/>
              <a:t>I dati rappresentabili in RDF</a:t>
            </a:r>
          </a:p>
          <a:p>
            <a:pPr marL="76200" indent="0">
              <a:buNone/>
            </a:pPr>
            <a:r>
              <a:rPr lang="it-IT" dirty="0"/>
              <a:t>	</a:t>
            </a:r>
            <a:r>
              <a:rPr lang="it-IT" b="1" dirty="0"/>
              <a:t>IRI </a:t>
            </a:r>
            <a:r>
              <a:rPr lang="it-IT" dirty="0"/>
              <a:t>	</a:t>
            </a:r>
            <a:r>
              <a:rPr lang="it-IT" dirty="0" err="1"/>
              <a:t>Internazionalized</a:t>
            </a:r>
            <a:r>
              <a:rPr lang="it-IT" dirty="0"/>
              <a:t> Resource </a:t>
            </a:r>
            <a:r>
              <a:rPr lang="it-IT" dirty="0" err="1"/>
              <a:t>Identifier</a:t>
            </a:r>
            <a:endParaRPr lang="it-IT" dirty="0"/>
          </a:p>
          <a:p>
            <a:pPr marL="76200" indent="0">
              <a:buNone/>
            </a:pPr>
            <a:r>
              <a:rPr lang="it-IT" dirty="0"/>
              <a:t>		es: URL</a:t>
            </a:r>
          </a:p>
          <a:p>
            <a:pPr marL="76200" indent="0">
              <a:buNone/>
            </a:pPr>
            <a:r>
              <a:rPr lang="it-IT" dirty="0"/>
              <a:t>	</a:t>
            </a:r>
            <a:r>
              <a:rPr lang="it-IT" b="1" dirty="0"/>
              <a:t>Letterali</a:t>
            </a:r>
            <a:r>
              <a:rPr lang="it-IT" dirty="0"/>
              <a:t>	descrivono la risorsa</a:t>
            </a:r>
          </a:p>
          <a:p>
            <a:pPr marL="76200" indent="0">
              <a:buNone/>
            </a:pPr>
            <a:r>
              <a:rPr lang="it-IT" dirty="0"/>
              <a:t>	</a:t>
            </a:r>
            <a:r>
              <a:rPr lang="it-IT" b="1" dirty="0" err="1"/>
              <a:t>blank</a:t>
            </a:r>
            <a:r>
              <a:rPr lang="it-IT" b="1" dirty="0"/>
              <a:t> </a:t>
            </a:r>
            <a:r>
              <a:rPr lang="it-IT" b="1" dirty="0" err="1"/>
              <a:t>nodes</a:t>
            </a:r>
            <a:r>
              <a:rPr lang="it-IT" dirty="0"/>
              <a:t>	per rappresentare risorse anonime			(che non corrispondono a risorse Web)	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20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4"/>
            <a:ext cx="8359622" cy="3994658"/>
          </a:xfrm>
        </p:spPr>
        <p:txBody>
          <a:bodyPr/>
          <a:lstStyle/>
          <a:p>
            <a:pPr>
              <a:buFontTx/>
              <a:buChar char="-"/>
            </a:pPr>
            <a:r>
              <a:rPr lang="it-IT" dirty="0"/>
              <a:t>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r>
              <a:rPr lang="it-IT" dirty="0"/>
              <a:t>in RDF</a:t>
            </a:r>
          </a:p>
          <a:p>
            <a:pPr marL="76200" indent="0">
              <a:buNone/>
            </a:pPr>
            <a:r>
              <a:rPr lang="it-IT" u="sng" dirty="0"/>
              <a:t>termine</a:t>
            </a:r>
            <a:r>
              <a:rPr lang="it-IT" dirty="0"/>
              <a:t>	</a:t>
            </a:r>
            <a:r>
              <a:rPr lang="it-IT" u="sng" dirty="0"/>
              <a:t>può essere:</a:t>
            </a:r>
          </a:p>
          <a:p>
            <a:pPr marL="76200" indent="0">
              <a:buNone/>
            </a:pPr>
            <a:r>
              <a:rPr lang="it-IT" dirty="0"/>
              <a:t>Soggetto	IRI o </a:t>
            </a:r>
            <a:r>
              <a:rPr lang="it-IT" dirty="0" err="1"/>
              <a:t>blank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	</a:t>
            </a:r>
          </a:p>
          <a:p>
            <a:pPr marL="76200" indent="0">
              <a:buNone/>
            </a:pPr>
            <a:r>
              <a:rPr lang="it-IT" dirty="0"/>
              <a:t>Predicato	IRI</a:t>
            </a:r>
          </a:p>
          <a:p>
            <a:pPr marL="76200" indent="0">
              <a:buNone/>
            </a:pPr>
            <a:r>
              <a:rPr lang="it-IT" dirty="0"/>
              <a:t>Oggetto	IRI o letterale o </a:t>
            </a:r>
            <a:r>
              <a:rPr lang="it-IT" dirty="0" err="1"/>
              <a:t>blank</a:t>
            </a:r>
            <a:r>
              <a:rPr lang="it-IT" dirty="0"/>
              <a:t> </a:t>
            </a:r>
            <a:r>
              <a:rPr lang="it-IT" dirty="0" err="1"/>
              <a:t>node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41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910974"/>
            <a:ext cx="8359622" cy="3994658"/>
          </a:xfrm>
        </p:spPr>
        <p:txBody>
          <a:bodyPr/>
          <a:lstStyle/>
          <a:p>
            <a:pPr>
              <a:buFontTx/>
              <a:buChar char="-"/>
            </a:pPr>
            <a:r>
              <a:rPr lang="it-IT" b="1" dirty="0"/>
              <a:t>Rappresentazione RDF (Notazione N3 o </a:t>
            </a:r>
            <a:r>
              <a:rPr lang="it-IT" b="1" dirty="0" err="1"/>
              <a:t>Turtle</a:t>
            </a:r>
            <a:r>
              <a:rPr lang="it-IT" b="1" dirty="0"/>
              <a:t>)</a:t>
            </a:r>
          </a:p>
          <a:p>
            <a:pPr marL="76200" indent="0">
              <a:buNone/>
            </a:pPr>
            <a:r>
              <a:rPr lang="it-IT" dirty="0"/>
              <a:t>Es:   </a:t>
            </a:r>
            <a:r>
              <a:rPr lang="it-IT" dirty="0" err="1"/>
              <a:t>blank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.   Vocabolario	 predicato </a:t>
            </a:r>
            <a:r>
              <a:rPr lang="it-IT" dirty="0" err="1"/>
              <a:t>Literal</a:t>
            </a:r>
            <a:r>
              <a:rPr lang="it-IT" dirty="0"/>
              <a:t>   IRI</a:t>
            </a:r>
          </a:p>
          <a:p>
            <a:pPr marL="7620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BC02B38-5748-E44D-896A-B731ED70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7" y="2391115"/>
            <a:ext cx="8359623" cy="2121770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CB5B417-7248-BC41-93D9-96015E8BCF33}"/>
              </a:ext>
            </a:extLst>
          </p:cNvPr>
          <p:cNvCxnSpPr>
            <a:cxnSpLocks/>
          </p:cNvCxnSpPr>
          <p:nvPr/>
        </p:nvCxnSpPr>
        <p:spPr>
          <a:xfrm flipH="1">
            <a:off x="4684826" y="1998368"/>
            <a:ext cx="2052834" cy="68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6B1843D-5AD5-A34A-A005-C2BAFCB4E441}"/>
              </a:ext>
            </a:extLst>
          </p:cNvPr>
          <p:cNvCxnSpPr>
            <a:cxnSpLocks/>
          </p:cNvCxnSpPr>
          <p:nvPr/>
        </p:nvCxnSpPr>
        <p:spPr>
          <a:xfrm flipH="1">
            <a:off x="2804985" y="1940011"/>
            <a:ext cx="2922373" cy="63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7D9B21D-B7F2-534A-87F3-3203B7598A83}"/>
              </a:ext>
            </a:extLst>
          </p:cNvPr>
          <p:cNvCxnSpPr>
            <a:cxnSpLocks/>
          </p:cNvCxnSpPr>
          <p:nvPr/>
        </p:nvCxnSpPr>
        <p:spPr>
          <a:xfrm flipH="1">
            <a:off x="1118012" y="1998368"/>
            <a:ext cx="843487" cy="57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880662A-9799-284D-9A4C-CEBCF53F2B74}"/>
              </a:ext>
            </a:extLst>
          </p:cNvPr>
          <p:cNvCxnSpPr>
            <a:cxnSpLocks/>
          </p:cNvCxnSpPr>
          <p:nvPr/>
        </p:nvCxnSpPr>
        <p:spPr>
          <a:xfrm flipH="1">
            <a:off x="1794683" y="1957421"/>
            <a:ext cx="1554000" cy="614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F0AA604-EF54-114E-90CB-FEEC2EADCFEE}"/>
              </a:ext>
            </a:extLst>
          </p:cNvPr>
          <p:cNvCxnSpPr/>
          <p:nvPr/>
        </p:nvCxnSpPr>
        <p:spPr>
          <a:xfrm flipH="1">
            <a:off x="7157789" y="1896199"/>
            <a:ext cx="568411" cy="201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2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 :_o1 è un oggetto (un’opera) con una proprietà (titolo)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:_p1 è un oggetto (un teatro di Milano) con 3 proprietà (nome, luogo, sito).    </a:t>
            </a:r>
            <a:endParaRPr lang="it-IT" b="1" dirty="0"/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143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Rappresentazione  a grafo</a:t>
            </a:r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C57FBA-2018-F042-9755-5BBB23F6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1" y="1290771"/>
            <a:ext cx="8007178" cy="31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6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Altre tipologie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C2F19BC-AB27-47CD-9924-84C1617C9D50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it-IT"/>
              <a:t>Basi di Dati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F710411-BD7D-1043-B31B-61C290E02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164276"/>
            <a:ext cx="7497000" cy="2983182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Le basi di dati semantiche</a:t>
            </a:r>
          </a:p>
          <a:p>
            <a:endParaRPr lang="it-IT" dirty="0"/>
          </a:p>
          <a:p>
            <a:r>
              <a:rPr lang="it-IT" dirty="0"/>
              <a:t>SPARQL e </a:t>
            </a:r>
            <a:r>
              <a:rPr lang="it-IT" dirty="0" err="1"/>
              <a:t>Linked</a:t>
            </a:r>
            <a:r>
              <a:rPr lang="it-IT" dirty="0"/>
              <a:t> Open Data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76200" indent="0">
              <a:buNone/>
            </a:pPr>
            <a:endParaRPr lang="it-I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Rappresentazione RDF/XML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4A8FF01-95D6-EE42-B9A2-0886F2157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1" y="1273650"/>
            <a:ext cx="7953122" cy="34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8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dirty="0"/>
              <a:t>Es: Istanza RDF relativa al «Ring» </a:t>
            </a:r>
          </a:p>
          <a:p>
            <a:pPr marL="76200" indent="0">
              <a:buNone/>
            </a:pPr>
            <a:r>
              <a:rPr lang="it-IT" dirty="0"/>
              <a:t>la tetralogia di Wagner offerta </a:t>
            </a:r>
          </a:p>
          <a:p>
            <a:pPr marL="76200" indent="0">
              <a:buNone/>
            </a:pPr>
            <a:r>
              <a:rPr lang="it-IT" dirty="0"/>
              <a:t>alla Scala di Milano</a:t>
            </a:r>
          </a:p>
          <a:p>
            <a:pPr marL="76200" indent="0">
              <a:buNone/>
            </a:pPr>
            <a:r>
              <a:rPr lang="it-IT" dirty="0"/>
              <a:t> nel giugno 2013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E3266A-C322-FF4E-8036-F9AB7A325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23" y="180662"/>
            <a:ext cx="2335792" cy="47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7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RDF Schema e OWL</a:t>
            </a:r>
          </a:p>
          <a:p>
            <a:pPr marL="76200" indent="0">
              <a:buNone/>
            </a:pPr>
            <a:r>
              <a:rPr lang="it-IT" dirty="0"/>
              <a:t>Quanto visto fino ad ora è un modello utile ad esprimere conoscenza elementare in forma di triple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Non possiede la capacità di classificare risorse sulla base delle loro caratteristiche</a:t>
            </a:r>
          </a:p>
          <a:p>
            <a:pPr marL="76200" indent="0">
              <a:buNone/>
            </a:pPr>
            <a:r>
              <a:rPr lang="it-IT" dirty="0"/>
              <a:t>Es: dire che Verdi e Wagner sono due elementi della classe dei compositori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64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RDF Schema e OWL</a:t>
            </a:r>
          </a:p>
          <a:p>
            <a:pPr marL="76200" indent="0">
              <a:buNone/>
            </a:pPr>
            <a:r>
              <a:rPr lang="it-IT" dirty="0"/>
              <a:t>RDS Schema	aggiunge a RDF costrutti per definire metadati o proprietà (es: ereditarietà)</a:t>
            </a:r>
          </a:p>
          <a:p>
            <a:pPr marL="76200" indent="0">
              <a:buNone/>
            </a:pPr>
            <a:r>
              <a:rPr lang="it-IT" dirty="0"/>
              <a:t>NB: </a:t>
            </a:r>
            <a:r>
              <a:rPr lang="it-IT" b="1" dirty="0"/>
              <a:t>Metadato</a:t>
            </a:r>
            <a:r>
              <a:rPr lang="it-IT" dirty="0"/>
              <a:t> = dato che descrive un dato</a:t>
            </a:r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200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7497000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RDF Schema e OWL</a:t>
            </a:r>
          </a:p>
          <a:p>
            <a:pPr marL="76200" indent="0">
              <a:buNone/>
            </a:pPr>
            <a:r>
              <a:rPr lang="it-IT" dirty="0"/>
              <a:t>RDFS consente la definizione di </a:t>
            </a:r>
            <a:r>
              <a:rPr lang="it-IT" b="1" dirty="0"/>
              <a:t>vocabolari</a:t>
            </a:r>
            <a:r>
              <a:rPr lang="it-IT" dirty="0"/>
              <a:t> per la descrizione di insiemi di risorse e delle relazioni esistenti tra di esse. I costrutti base di RDFS sono:</a:t>
            </a:r>
          </a:p>
          <a:p>
            <a:pPr marL="76200" indent="0">
              <a:buNone/>
            </a:pPr>
            <a:r>
              <a:rPr lang="it-IT" b="1" dirty="0"/>
              <a:t>Classi		</a:t>
            </a:r>
          </a:p>
          <a:p>
            <a:pPr marL="76200" indent="0">
              <a:buNone/>
            </a:pPr>
            <a:r>
              <a:rPr lang="it-IT" b="1" dirty="0"/>
              <a:t>proprietà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0109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724050"/>
            <a:ext cx="8045082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RDF Schema e OWL</a:t>
            </a:r>
          </a:p>
          <a:p>
            <a:pPr marL="76200" indent="0">
              <a:buNone/>
            </a:pPr>
            <a:r>
              <a:rPr lang="it-IT" b="1" dirty="0"/>
              <a:t>Classi		</a:t>
            </a:r>
            <a:r>
              <a:rPr lang="it-IT" dirty="0"/>
              <a:t>consentono di definire insiemi di risorse			di una istanza RDF che hanno 				caratteristiche comuni</a:t>
            </a:r>
            <a:r>
              <a:rPr lang="it-IT" b="1" dirty="0"/>
              <a:t>	</a:t>
            </a:r>
          </a:p>
          <a:p>
            <a:pPr marL="76200" indent="0">
              <a:buNone/>
            </a:pPr>
            <a:r>
              <a:rPr lang="it-IT" b="1" dirty="0"/>
              <a:t>Proprietà	</a:t>
            </a:r>
            <a:r>
              <a:rPr lang="it-IT" dirty="0"/>
              <a:t>consentono di definire il soggetto e 			l’oggetto dei predicati di una istanza RDF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85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7" y="719173"/>
            <a:ext cx="8045082" cy="2946300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RDF Schema e OWL</a:t>
            </a:r>
          </a:p>
          <a:p>
            <a:pPr marL="76200" indent="0">
              <a:buNone/>
            </a:pPr>
            <a:r>
              <a:rPr lang="it-IT" dirty="0"/>
              <a:t>Es: per introdurre il concetto di compositore nell’istanza di figura precedente, ed esprimere il fatto che Wagner è un membro di questa classe, estendiamo l’istanza RDF così:</a:t>
            </a:r>
          </a:p>
          <a:p>
            <a:pPr marL="76200" indent="0">
              <a:buNone/>
            </a:pPr>
            <a:endParaRPr lang="it-IT" b="1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7190209-DDB2-054A-B41D-F2A76A132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7" y="2571750"/>
            <a:ext cx="8741222" cy="18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56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7" y="719173"/>
            <a:ext cx="8045082" cy="3450056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RDF Schema e OWL</a:t>
            </a:r>
          </a:p>
          <a:p>
            <a:pPr marL="76200" indent="0">
              <a:buNone/>
            </a:pPr>
            <a:r>
              <a:rPr lang="it-IT" b="1" dirty="0"/>
              <a:t>Una maggior ricchezza semantica rispetto ad RDFS </a:t>
            </a:r>
          </a:p>
          <a:p>
            <a:pPr marL="76200" indent="0">
              <a:buNone/>
            </a:pPr>
            <a:r>
              <a:rPr lang="it-IT" b="1" dirty="0"/>
              <a:t>è offerta da OWL (Web </a:t>
            </a:r>
            <a:r>
              <a:rPr lang="it-IT" b="1" dirty="0" err="1"/>
              <a:t>Ontology</a:t>
            </a:r>
            <a:r>
              <a:rPr lang="it-IT" b="1" dirty="0"/>
              <a:t> Language)</a:t>
            </a:r>
          </a:p>
          <a:p>
            <a:pPr marL="76200" indent="0">
              <a:buNone/>
            </a:pPr>
            <a:r>
              <a:rPr lang="it-IT" b="1" dirty="0"/>
              <a:t>Nelle sue versioni	OWL Lite</a:t>
            </a:r>
          </a:p>
          <a:p>
            <a:pPr marL="76200" indent="0">
              <a:buNone/>
            </a:pPr>
            <a:r>
              <a:rPr lang="it-IT" b="1" dirty="0"/>
              <a:t>			OWL Dl e </a:t>
            </a:r>
          </a:p>
          <a:p>
            <a:pPr marL="76200" indent="0">
              <a:buNone/>
            </a:pPr>
            <a:r>
              <a:rPr lang="it-IT" b="1" dirty="0"/>
              <a:t>			OWL full</a:t>
            </a:r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78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7" y="719173"/>
            <a:ext cx="8045082" cy="3450056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Il linguaggio SPARQL</a:t>
            </a:r>
          </a:p>
          <a:p>
            <a:pPr marL="76200" indent="0">
              <a:buNone/>
            </a:pPr>
            <a:r>
              <a:rPr lang="it-IT" b="1" i="1" dirty="0"/>
              <a:t>Simple </a:t>
            </a:r>
            <a:r>
              <a:rPr lang="it-IT" b="1" i="1" dirty="0" err="1"/>
              <a:t>Protocol</a:t>
            </a:r>
            <a:r>
              <a:rPr lang="it-IT" b="1" i="1" dirty="0"/>
              <a:t> And RDF Query Language</a:t>
            </a:r>
          </a:p>
          <a:p>
            <a:pPr marL="76200" indent="0">
              <a:buNone/>
            </a:pPr>
            <a:endParaRPr lang="it-IT" b="1" i="1" dirty="0"/>
          </a:p>
          <a:p>
            <a:pPr marL="76200" indent="0">
              <a:buNone/>
            </a:pPr>
            <a:r>
              <a:rPr lang="it-IT" dirty="0"/>
              <a:t>Linguaggio di interrogazione </a:t>
            </a:r>
          </a:p>
          <a:p>
            <a:pPr marL="76200" indent="0">
              <a:buNone/>
            </a:pPr>
            <a:r>
              <a:rPr lang="it-IT" dirty="0"/>
              <a:t>Simile ad SQL </a:t>
            </a:r>
          </a:p>
          <a:p>
            <a:pPr marL="76200" indent="0">
              <a:buNone/>
            </a:pPr>
            <a:r>
              <a:rPr lang="it-IT" dirty="0"/>
              <a:t>Proposto dal W3C per interrogare dati descritti in RDF</a:t>
            </a:r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97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7" y="719173"/>
            <a:ext cx="8045082" cy="3450056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Il linguaggio SPARQL	 </a:t>
            </a:r>
            <a:r>
              <a:rPr lang="it-IT" dirty="0"/>
              <a:t>Raccomandato da </a:t>
            </a:r>
            <a:r>
              <a:rPr lang="it-IT" b="1" dirty="0"/>
              <a:t>W3C</a:t>
            </a:r>
          </a:p>
          <a:p>
            <a:pPr marL="76200" indent="0">
              <a:buNone/>
            </a:pPr>
            <a:r>
              <a:rPr lang="it-IT" dirty="0"/>
              <a:t>Lo standard include un </a:t>
            </a:r>
            <a:r>
              <a:rPr lang="it-IT" b="1" dirty="0"/>
              <a:t>protocollo</a:t>
            </a:r>
            <a:r>
              <a:rPr lang="it-IT" dirty="0"/>
              <a:t> per interrogare una o più istanze RDF (che vengono denominate </a:t>
            </a:r>
            <a:r>
              <a:rPr lang="it-IT" b="1" i="1" dirty="0" err="1"/>
              <a:t>endpoint</a:t>
            </a:r>
            <a:r>
              <a:rPr lang="it-IT" b="1" i="1" dirty="0"/>
              <a:t> SPARQL</a:t>
            </a:r>
            <a:r>
              <a:rPr lang="it-IT" dirty="0"/>
              <a:t>)</a:t>
            </a:r>
          </a:p>
          <a:p>
            <a:pPr marL="76200" indent="0">
              <a:buNone/>
            </a:pPr>
            <a:r>
              <a:rPr lang="it-IT" dirty="0"/>
              <a:t>invio di una richiesta-&gt;</a:t>
            </a:r>
          </a:p>
          <a:p>
            <a:pPr marL="76200" indent="0">
              <a:buNone/>
            </a:pPr>
            <a:r>
              <a:rPr lang="it-IT" dirty="0"/>
              <a:t>				&lt;-risposta in formato XML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823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Semantica = significato </a:t>
            </a:r>
          </a:p>
          <a:p>
            <a:pPr marL="76200" indent="0">
              <a:buNone/>
            </a:pPr>
            <a:r>
              <a:rPr lang="it-IT" dirty="0"/>
              <a:t>Anni 80 	Database ad oggetti			</a:t>
            </a:r>
          </a:p>
          <a:p>
            <a:pPr marL="76200" indent="0">
              <a:buNone/>
            </a:pPr>
            <a:r>
              <a:rPr lang="it-IT" dirty="0"/>
              <a:t>Diedero la spinta  per lo sviluppo di aspetti semantici nei sistemi di gestione dei dati</a:t>
            </a:r>
          </a:p>
          <a:p>
            <a:pPr marL="76200" indent="0">
              <a:buNone/>
            </a:pPr>
            <a:r>
              <a:rPr lang="it-IT" dirty="0"/>
              <a:t>Gli oggetti sono spesso complessi e relazionati con altri oggetti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362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7" y="719173"/>
            <a:ext cx="8045082" cy="3450056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Il linguaggio SPARQL</a:t>
            </a:r>
          </a:p>
          <a:p>
            <a:pPr marL="76200" indent="0">
              <a:buNone/>
            </a:pPr>
            <a:r>
              <a:rPr lang="it-IT" dirty="0"/>
              <a:t>Ben si adatta  al contesto tipico di RDF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Ovvero: non è scontato che chi interroga conosca le caratteristiche di un grafo RDF presente presso un </a:t>
            </a:r>
            <a:r>
              <a:rPr lang="it-IT" dirty="0" err="1"/>
              <a:t>endpoint</a:t>
            </a:r>
            <a:endParaRPr lang="it-IT" dirty="0"/>
          </a:p>
          <a:p>
            <a:pPr marL="76200" indent="0">
              <a:buNone/>
            </a:pPr>
            <a:r>
              <a:rPr lang="it-IT" dirty="0"/>
              <a:t>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63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76" y="719173"/>
            <a:ext cx="8741223" cy="3450056"/>
          </a:xfrm>
        </p:spPr>
        <p:txBody>
          <a:bodyPr/>
          <a:lstStyle/>
          <a:p>
            <a:pPr marL="76200" indent="0">
              <a:buNone/>
            </a:pPr>
            <a:r>
              <a:rPr lang="it-IT" b="1" dirty="0"/>
              <a:t>Il linguaggio SPARQL</a:t>
            </a:r>
          </a:p>
          <a:p>
            <a:pPr marL="76200" indent="0">
              <a:buNone/>
            </a:pPr>
            <a:r>
              <a:rPr lang="it-IT" dirty="0"/>
              <a:t>Infatti, oltre  alla classica clausola </a:t>
            </a:r>
            <a:r>
              <a:rPr lang="it-IT" b="1" dirty="0"/>
              <a:t>SELECT</a:t>
            </a:r>
          </a:p>
          <a:p>
            <a:pPr marL="76200" indent="0">
              <a:buNone/>
            </a:pPr>
            <a:r>
              <a:rPr lang="it-IT" dirty="0"/>
              <a:t>Si affiancano le clausole	</a:t>
            </a:r>
          </a:p>
          <a:p>
            <a:pPr marL="76200" indent="0">
              <a:buNone/>
            </a:pPr>
            <a:r>
              <a:rPr lang="it-IT" b="1" dirty="0"/>
              <a:t>DESCRIBE	-</a:t>
            </a:r>
            <a:r>
              <a:rPr lang="it-IT" dirty="0"/>
              <a:t>&gt; per ottenere una descrizione delle risorse presenti</a:t>
            </a:r>
          </a:p>
          <a:p>
            <a:pPr marL="76200" indent="0">
              <a:buNone/>
            </a:pPr>
            <a:r>
              <a:rPr lang="it-IT" b="1" dirty="0"/>
              <a:t>ASK</a:t>
            </a:r>
            <a:r>
              <a:rPr lang="it-IT" dirty="0"/>
              <a:t>		-&gt; per sapere se determinati termini sono disponibili 		nell’</a:t>
            </a:r>
            <a:r>
              <a:rPr lang="it-IT" dirty="0" err="1"/>
              <a:t>endpoint</a:t>
            </a:r>
            <a:endParaRPr lang="it-IT" dirty="0"/>
          </a:p>
          <a:p>
            <a:pPr marL="76200" indent="0">
              <a:buNone/>
            </a:pPr>
            <a:r>
              <a:rPr lang="it-IT" b="1" dirty="0"/>
              <a:t>CONSTRUCT</a:t>
            </a:r>
            <a:r>
              <a:rPr lang="it-IT" dirty="0"/>
              <a:t>	-&gt; per costruire un nuovo grafo RDF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79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/>
              <a:t>Il linguaggio SPARQL:    </a:t>
            </a:r>
            <a:r>
              <a:rPr lang="it-IT" sz="1800" dirty="0"/>
              <a:t>Sintassi di una </a:t>
            </a:r>
            <a:r>
              <a:rPr lang="it-IT" sz="1800" dirty="0" err="1"/>
              <a:t>query</a:t>
            </a:r>
            <a:r>
              <a:rPr lang="it-IT" sz="1800" dirty="0"/>
              <a:t> SPARQL: </a:t>
            </a:r>
          </a:p>
          <a:p>
            <a:pPr marL="76200" indent="0">
              <a:buNone/>
            </a:pPr>
            <a:r>
              <a:rPr lang="it-IT" sz="1800" dirty="0"/>
              <a:t>-definizione opzionale </a:t>
            </a:r>
            <a:r>
              <a:rPr lang="it-IT" sz="1800" b="1" i="1" dirty="0"/>
              <a:t>PREFIX</a:t>
            </a:r>
          </a:p>
          <a:p>
            <a:pPr marL="76200" indent="0">
              <a:buNone/>
            </a:pPr>
            <a:r>
              <a:rPr lang="it-IT" sz="1800" dirty="0"/>
              <a:t>-definizione del risultato prodotto dalla </a:t>
            </a:r>
            <a:r>
              <a:rPr lang="it-IT" sz="1800" dirty="0" err="1"/>
              <a:t>query</a:t>
            </a:r>
            <a:endParaRPr lang="it-IT" sz="1800" dirty="0"/>
          </a:p>
          <a:p>
            <a:pPr marL="76200" indent="0">
              <a:buNone/>
            </a:pPr>
            <a:r>
              <a:rPr lang="it-IT" sz="1800" dirty="0"/>
              <a:t>		</a:t>
            </a:r>
            <a:r>
              <a:rPr lang="it-IT" sz="1800" b="1" i="1" dirty="0"/>
              <a:t>SELECT, DESCRIBE, ASK, CONSTRUCT</a:t>
            </a:r>
          </a:p>
          <a:p>
            <a:pPr marL="76200" indent="0">
              <a:buNone/>
            </a:pPr>
            <a:r>
              <a:rPr lang="it-IT" sz="1800" dirty="0"/>
              <a:t>-definizione opzionale degli </a:t>
            </a:r>
            <a:r>
              <a:rPr lang="it-IT" sz="1800" dirty="0" err="1"/>
              <a:t>endpoint</a:t>
            </a:r>
            <a:r>
              <a:rPr lang="it-IT" sz="1800" dirty="0"/>
              <a:t> consultati</a:t>
            </a:r>
          </a:p>
          <a:p>
            <a:pPr marL="76200" indent="0">
              <a:buNone/>
            </a:pPr>
            <a:r>
              <a:rPr lang="it-IT" sz="1800" dirty="0"/>
              <a:t>		</a:t>
            </a:r>
            <a:r>
              <a:rPr lang="it-IT" sz="1800" b="1" i="1" dirty="0"/>
              <a:t>FROM</a:t>
            </a:r>
            <a:r>
              <a:rPr lang="it-IT" sz="1800" dirty="0"/>
              <a:t> e </a:t>
            </a:r>
            <a:r>
              <a:rPr lang="it-IT" sz="1800" b="1" i="1" dirty="0"/>
              <a:t>FROM NAMED</a:t>
            </a:r>
          </a:p>
          <a:p>
            <a:pPr marL="76200" indent="0">
              <a:buNone/>
            </a:pPr>
            <a:r>
              <a:rPr lang="it-IT" sz="1800" dirty="0"/>
              <a:t>-definizione centrale della </a:t>
            </a:r>
            <a:r>
              <a:rPr lang="it-IT" sz="1800" dirty="0" err="1"/>
              <a:t>query</a:t>
            </a:r>
            <a:r>
              <a:rPr lang="it-IT" sz="1800" dirty="0"/>
              <a:t> introdotta dalla clausola </a:t>
            </a:r>
            <a:r>
              <a:rPr lang="it-IT" sz="1800" b="1" i="1" dirty="0"/>
              <a:t>WHERE</a:t>
            </a:r>
          </a:p>
          <a:p>
            <a:pPr marL="76200" indent="0">
              <a:buNone/>
            </a:pPr>
            <a:r>
              <a:rPr lang="it-IT" sz="1800" b="1" i="1" dirty="0"/>
              <a:t>-</a:t>
            </a:r>
            <a:r>
              <a:rPr lang="it-IT" sz="1800" i="1" dirty="0"/>
              <a:t>definizione opzionale di modificatori </a:t>
            </a:r>
            <a:r>
              <a:rPr lang="it-IT" sz="1800" b="1" i="1" dirty="0"/>
              <a:t>ORDER BY e OFFSET</a:t>
            </a:r>
          </a:p>
          <a:p>
            <a:pPr marL="7620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5316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/>
              <a:t>Il linguaggio SPARQL:    </a:t>
            </a:r>
            <a:r>
              <a:rPr lang="it-IT" sz="1800" dirty="0"/>
              <a:t>Sintassi di una </a:t>
            </a:r>
            <a:r>
              <a:rPr lang="it-IT" sz="1800" dirty="0" err="1"/>
              <a:t>query</a:t>
            </a:r>
            <a:r>
              <a:rPr lang="it-IT" sz="1800" dirty="0"/>
              <a:t> SPARQL: </a:t>
            </a:r>
          </a:p>
          <a:p>
            <a:pPr marL="76200" indent="0">
              <a:buNone/>
            </a:pPr>
            <a:r>
              <a:rPr lang="it-IT" dirty="0"/>
              <a:t>Es: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9C0109-5C48-064D-A173-084F22A8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54" y="1274893"/>
            <a:ext cx="6199413" cy="31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05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/>
              <a:t>Il linguaggio SPARQL:    </a:t>
            </a:r>
            <a:r>
              <a:rPr lang="it-IT" sz="1800" dirty="0"/>
              <a:t>Sintassi di una </a:t>
            </a:r>
            <a:r>
              <a:rPr lang="it-IT" sz="1800" dirty="0" err="1"/>
              <a:t>query</a:t>
            </a:r>
            <a:r>
              <a:rPr lang="it-IT" sz="1800" dirty="0"/>
              <a:t> SPARQL: </a:t>
            </a:r>
          </a:p>
          <a:p>
            <a:pPr marL="76200" indent="0">
              <a:buNone/>
            </a:pPr>
            <a:r>
              <a:rPr lang="it-IT" dirty="0"/>
              <a:t>Es: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BE124A3-EBC5-9C4B-B994-64A6287F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71" y="1268773"/>
            <a:ext cx="5876141" cy="34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50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-&gt; </a:t>
            </a:r>
            <a:r>
              <a:rPr lang="it-IT" sz="1800" dirty="0"/>
              <a:t>insieme di risorse  disponibili sul Web</a:t>
            </a:r>
          </a:p>
          <a:p>
            <a:pPr marL="76200" indent="0">
              <a:buNone/>
            </a:pPr>
            <a:r>
              <a:rPr lang="it-IT" sz="1800" dirty="0"/>
              <a:t>	descritte tramite triple RDF</a:t>
            </a:r>
          </a:p>
          <a:p>
            <a:pPr marL="76200" indent="0">
              <a:buNone/>
            </a:pPr>
            <a:r>
              <a:rPr lang="it-IT" sz="1800" dirty="0"/>
              <a:t>	collegate tra loro tramite riferimenti (link)</a:t>
            </a:r>
          </a:p>
          <a:p>
            <a:pPr marL="76200" indent="0">
              <a:buNone/>
            </a:pPr>
            <a:endParaRPr lang="it-IT" sz="1800" dirty="0"/>
          </a:p>
          <a:p>
            <a:pPr marL="76200" indent="0">
              <a:buNone/>
            </a:pPr>
            <a:r>
              <a:rPr lang="it-IT" sz="1800" dirty="0"/>
              <a:t>Pubblicare risorse come </a:t>
            </a:r>
            <a:r>
              <a:rPr lang="it-IT" sz="1800" dirty="0" err="1"/>
              <a:t>Linked</a:t>
            </a:r>
            <a:r>
              <a:rPr lang="it-IT" sz="1800" dirty="0"/>
              <a:t> data </a:t>
            </a:r>
          </a:p>
          <a:p>
            <a:pPr marL="76200" indent="0">
              <a:buNone/>
            </a:pPr>
            <a:r>
              <a:rPr lang="it-IT" sz="1800" dirty="0"/>
              <a:t>significa aderire ad una </a:t>
            </a:r>
            <a:r>
              <a:rPr lang="it-IT" sz="1800" b="1" i="1" dirty="0"/>
              <a:t>buona pratica </a:t>
            </a:r>
            <a:r>
              <a:rPr lang="it-IT" sz="1800" dirty="0"/>
              <a:t>di pubblicazione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005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dirty="0"/>
              <a:t>Pubblicare risorse come </a:t>
            </a:r>
            <a:r>
              <a:rPr lang="it-IT" sz="1800" dirty="0" err="1"/>
              <a:t>Linked</a:t>
            </a:r>
            <a:r>
              <a:rPr lang="it-IT" sz="1800" dirty="0"/>
              <a:t> data </a:t>
            </a:r>
          </a:p>
          <a:p>
            <a:pPr marL="76200" indent="0">
              <a:buNone/>
            </a:pPr>
            <a:r>
              <a:rPr lang="it-IT" sz="1800" dirty="0"/>
              <a:t>significa aderire ad una </a:t>
            </a:r>
            <a:r>
              <a:rPr lang="it-IT" sz="1800" b="1" i="1" dirty="0"/>
              <a:t>buona pratica </a:t>
            </a:r>
            <a:r>
              <a:rPr lang="it-IT" sz="1800" dirty="0"/>
              <a:t>di pubblicazione</a:t>
            </a:r>
          </a:p>
          <a:p>
            <a:pPr marL="76200" indent="0">
              <a:buNone/>
            </a:pPr>
            <a:r>
              <a:rPr lang="it-IT" sz="1800" dirty="0"/>
              <a:t>è sufficiente che </a:t>
            </a:r>
          </a:p>
          <a:p>
            <a:r>
              <a:rPr lang="it-IT" sz="1800" dirty="0"/>
              <a:t>	i dati siano processabili automaticamente</a:t>
            </a:r>
          </a:p>
          <a:p>
            <a:r>
              <a:rPr lang="it-IT" sz="1800" dirty="0"/>
              <a:t>	e che il loro significato sia ben definito</a:t>
            </a:r>
          </a:p>
          <a:p>
            <a:pPr marL="76200" indent="0">
              <a:buNone/>
            </a:pPr>
            <a:r>
              <a:rPr lang="it-IT" sz="1800" dirty="0"/>
              <a:t>	 Usando le IRI per identificare le risorse</a:t>
            </a:r>
          </a:p>
          <a:p>
            <a:pPr marL="76200" indent="0">
              <a:buNone/>
            </a:pPr>
            <a:r>
              <a:rPr lang="it-IT" sz="1800" dirty="0"/>
              <a:t>	 usando http e trasferire i dati tra i diversi nodi del Web</a:t>
            </a:r>
          </a:p>
          <a:p>
            <a:pPr marL="76200" indent="0">
              <a:buNone/>
            </a:pPr>
            <a:r>
              <a:rPr lang="it-IT" sz="1800" dirty="0"/>
              <a:t>	usando gli standard RDF, RDSF e OWL per descrivere le triple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087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endParaRPr lang="it-IT" sz="1800" b="1" dirty="0"/>
          </a:p>
          <a:p>
            <a:pPr marL="76200" indent="0">
              <a:buNone/>
            </a:pPr>
            <a:r>
              <a:rPr lang="it-IT" sz="1800" dirty="0"/>
              <a:t>I </a:t>
            </a:r>
            <a:r>
              <a:rPr lang="it-IT" sz="1800" dirty="0" err="1"/>
              <a:t>linked</a:t>
            </a:r>
            <a:r>
              <a:rPr lang="it-IT" sz="1800" dirty="0"/>
              <a:t> data pubblicati su </a:t>
            </a:r>
            <a:r>
              <a:rPr lang="it-IT" sz="1800" dirty="0">
                <a:hlinkClick r:id="rId2"/>
              </a:rPr>
              <a:t>www.linkeddata.org</a:t>
            </a:r>
            <a:r>
              <a:rPr lang="it-IT" sz="1800" dirty="0"/>
              <a:t> sono in continua crescita</a:t>
            </a:r>
          </a:p>
          <a:p>
            <a:pPr marL="76200" indent="0">
              <a:buNone/>
            </a:pPr>
            <a:r>
              <a:rPr lang="it-IT" sz="1800" dirty="0"/>
              <a:t>Vi sono varie rappresentazioni dei </a:t>
            </a:r>
            <a:r>
              <a:rPr lang="it-IT" sz="1800" dirty="0" err="1"/>
              <a:t>linked</a:t>
            </a:r>
            <a:r>
              <a:rPr lang="it-IT" sz="1800" dirty="0"/>
              <a:t> data sotto forma di rete</a:t>
            </a:r>
          </a:p>
          <a:p>
            <a:pPr marL="76200" indent="0">
              <a:buNone/>
            </a:pPr>
            <a:r>
              <a:rPr lang="it-IT" sz="1800" dirty="0"/>
              <a:t>	- i </a:t>
            </a:r>
            <a:r>
              <a:rPr lang="it-IT" sz="1800" b="1" dirty="0"/>
              <a:t>nodi</a:t>
            </a:r>
            <a:r>
              <a:rPr lang="it-IT" sz="1800" dirty="0"/>
              <a:t> rappresentano le risorse disponibili sul Web</a:t>
            </a:r>
          </a:p>
          <a:p>
            <a:pPr marL="76200" indent="0">
              <a:buNone/>
            </a:pPr>
            <a:r>
              <a:rPr lang="it-IT" sz="1800" dirty="0"/>
              <a:t>	- gli </a:t>
            </a:r>
            <a:r>
              <a:rPr lang="it-IT" sz="1800" b="1" dirty="0"/>
              <a:t>archi</a:t>
            </a:r>
            <a:r>
              <a:rPr lang="it-IT" sz="1800" dirty="0"/>
              <a:t> rappresentano i collegamenti  tra le varie risorse</a:t>
            </a:r>
          </a:p>
          <a:p>
            <a:pPr marL="76200" indent="0">
              <a:buNone/>
            </a:pPr>
            <a:r>
              <a:rPr lang="it-IT" sz="1800" dirty="0"/>
              <a:t>	- lo </a:t>
            </a:r>
            <a:r>
              <a:rPr lang="it-IT" sz="1800" b="1" dirty="0"/>
              <a:t>spessore</a:t>
            </a:r>
            <a:r>
              <a:rPr lang="it-IT" sz="1800" dirty="0"/>
              <a:t> degli archi è proporzionale al numero di legami presenti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454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dirty="0"/>
              <a:t>Es: Diagramma dei </a:t>
            </a:r>
            <a:r>
              <a:rPr lang="it-IT" sz="1800" dirty="0" err="1"/>
              <a:t>Linked</a:t>
            </a:r>
            <a:r>
              <a:rPr lang="it-IT" sz="1800" dirty="0"/>
              <a:t> Open Data   	</a:t>
            </a:r>
            <a:r>
              <a:rPr lang="it-IT" sz="1800" b="1" dirty="0"/>
              <a:t>http://</a:t>
            </a:r>
            <a:r>
              <a:rPr lang="it-IT" sz="1800" b="1" dirty="0" err="1"/>
              <a:t>lod-cloud.net</a:t>
            </a:r>
            <a:r>
              <a:rPr lang="it-IT" sz="1800" b="1" dirty="0"/>
              <a:t>/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A94D6F-E195-0B4B-B831-5959EEEF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39" y="1561065"/>
            <a:ext cx="3784979" cy="24608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A7B1B5-9CEA-7344-BBF8-953BEC4C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661" y="2964201"/>
            <a:ext cx="4028357" cy="22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  </a:t>
            </a:r>
            <a:r>
              <a:rPr lang="it-IT" sz="1800" dirty="0"/>
              <a:t>Classificazione 	</a:t>
            </a:r>
          </a:p>
          <a:p>
            <a:pPr marL="76200" indent="0">
              <a:buNone/>
            </a:pPr>
            <a:r>
              <a:rPr lang="it-IT" sz="1800" dirty="0"/>
              <a:t>Le principali risorse presenti nei </a:t>
            </a:r>
            <a:r>
              <a:rPr lang="it-IT" sz="1800" dirty="0" err="1"/>
              <a:t>lod</a:t>
            </a:r>
            <a:r>
              <a:rPr lang="it-IT" sz="1800" dirty="0"/>
              <a:t> possono essere classificate in base al dominio di riferimento</a:t>
            </a:r>
          </a:p>
          <a:p>
            <a:pPr marL="76200" indent="0">
              <a:buNone/>
            </a:pPr>
            <a:r>
              <a:rPr lang="it-IT" sz="1800" b="1" dirty="0"/>
              <a:t>	1) risorse </a:t>
            </a:r>
            <a:r>
              <a:rPr lang="it-IT" sz="1800" b="1" dirty="0" err="1"/>
              <a:t>interdominio</a:t>
            </a:r>
            <a:r>
              <a:rPr lang="it-IT" sz="1800" b="1" dirty="0"/>
              <a:t>	</a:t>
            </a:r>
          </a:p>
          <a:p>
            <a:pPr marL="76200" indent="0">
              <a:buNone/>
            </a:pPr>
            <a:r>
              <a:rPr lang="it-IT" sz="1800" b="1" dirty="0"/>
              <a:t>	es: </a:t>
            </a:r>
            <a:r>
              <a:rPr lang="it-IT" sz="1800" b="1" dirty="0" err="1"/>
              <a:t>DBpedia</a:t>
            </a:r>
            <a:r>
              <a:rPr lang="it-IT" sz="1800" b="1" dirty="0"/>
              <a:t> </a:t>
            </a:r>
          </a:p>
          <a:p>
            <a:pPr marL="76200" indent="0">
              <a:buNone/>
            </a:pPr>
            <a:r>
              <a:rPr lang="it-IT" sz="1800" b="1" dirty="0"/>
              <a:t>	</a:t>
            </a:r>
            <a:r>
              <a:rPr lang="it-IT" sz="1800" dirty="0"/>
              <a:t>un </a:t>
            </a:r>
            <a:r>
              <a:rPr lang="it-IT" sz="1800" dirty="0" err="1"/>
              <a:t>dataset</a:t>
            </a:r>
            <a:r>
              <a:rPr lang="it-IT" sz="1800" dirty="0"/>
              <a:t> periodicamente estratto in modo automatico da Wikipedia</a:t>
            </a:r>
          </a:p>
          <a:p>
            <a:pPr marL="76200" indent="0">
              <a:buNone/>
            </a:pPr>
            <a:r>
              <a:rPr lang="it-IT" sz="1800" b="1" dirty="0"/>
              <a:t>	es: </a:t>
            </a:r>
            <a:r>
              <a:rPr lang="it-IT" sz="1800" b="1" dirty="0" err="1"/>
              <a:t>Freebase,Yago</a:t>
            </a:r>
            <a:r>
              <a:rPr lang="it-IT" sz="1800" b="1" dirty="0"/>
              <a:t>, </a:t>
            </a:r>
            <a:r>
              <a:rPr lang="it-IT" sz="1800" b="1" dirty="0" err="1"/>
              <a:t>OpenCyc</a:t>
            </a:r>
            <a:endParaRPr lang="it-IT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49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dirty="0"/>
              <a:t>Tim </a:t>
            </a:r>
            <a:r>
              <a:rPr lang="it-IT" dirty="0" err="1"/>
              <a:t>Berners</a:t>
            </a:r>
            <a:r>
              <a:rPr lang="it-IT" dirty="0"/>
              <a:t> Lee propone nel 1999</a:t>
            </a:r>
          </a:p>
          <a:p>
            <a:pPr marL="76200" indent="0">
              <a:buNone/>
            </a:pPr>
            <a:r>
              <a:rPr lang="it-IT" dirty="0"/>
              <a:t>		</a:t>
            </a:r>
            <a:r>
              <a:rPr lang="it-IT" b="1" dirty="0"/>
              <a:t>SEMANTIC WEB</a:t>
            </a:r>
          </a:p>
          <a:p>
            <a:pPr marL="76200" indent="0">
              <a:buNone/>
            </a:pPr>
            <a:r>
              <a:rPr lang="it-IT" dirty="0"/>
              <a:t>Nascono linguaggi come XML che ben si adattano a strutture meno regolari rispetto alle tabelle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300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    </a:t>
            </a:r>
            <a:r>
              <a:rPr lang="it-IT" sz="1800" dirty="0"/>
              <a:t>Classificazione 	</a:t>
            </a:r>
          </a:p>
          <a:p>
            <a:pPr marL="76200" indent="0">
              <a:buNone/>
            </a:pPr>
            <a:r>
              <a:rPr lang="it-IT" sz="1800" dirty="0"/>
              <a:t>Le principali risorse presenti nei </a:t>
            </a:r>
            <a:r>
              <a:rPr lang="it-IT" sz="1800" dirty="0" err="1"/>
              <a:t>lod</a:t>
            </a:r>
            <a:r>
              <a:rPr lang="it-IT" sz="1800" dirty="0"/>
              <a:t> possono essere classificate in base al dominio di riferimento</a:t>
            </a:r>
          </a:p>
          <a:p>
            <a:pPr marL="76200" indent="0">
              <a:buNone/>
            </a:pPr>
            <a:r>
              <a:rPr lang="it-IT" sz="1800" b="1" dirty="0"/>
              <a:t>	2) dati di tipo geografico</a:t>
            </a:r>
          </a:p>
          <a:p>
            <a:pPr marL="76200" indent="0">
              <a:buNone/>
            </a:pPr>
            <a:r>
              <a:rPr lang="it-IT" sz="1800" b="1" dirty="0"/>
              <a:t>		includono i nodi </a:t>
            </a:r>
            <a:r>
              <a:rPr lang="it-IT" sz="1800" b="1" dirty="0" err="1"/>
              <a:t>Geonames</a:t>
            </a:r>
            <a:r>
              <a:rPr lang="it-IT" sz="1800" b="1" dirty="0"/>
              <a:t> (vari milioni di nomi di luoghi)</a:t>
            </a:r>
          </a:p>
          <a:p>
            <a:pPr marL="76200" indent="0">
              <a:buNone/>
            </a:pPr>
            <a:r>
              <a:rPr lang="it-IT" sz="1800" b="1" dirty="0"/>
              <a:t>		e </a:t>
            </a:r>
            <a:r>
              <a:rPr lang="it-IT" sz="1800" b="1" dirty="0" err="1"/>
              <a:t>LinkedGeoData</a:t>
            </a:r>
            <a:r>
              <a:rPr lang="it-IT" sz="1800" b="1" dirty="0"/>
              <a:t>, derivato dal progetto </a:t>
            </a:r>
            <a:r>
              <a:rPr lang="it-IT" sz="1800" b="1" dirty="0" err="1"/>
              <a:t>OpenStreetMap</a:t>
            </a:r>
            <a:endParaRPr lang="it-IT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1741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  </a:t>
            </a:r>
            <a:r>
              <a:rPr lang="it-IT" sz="1800" dirty="0"/>
              <a:t>Classificazione 	</a:t>
            </a:r>
          </a:p>
          <a:p>
            <a:pPr marL="76200" indent="0">
              <a:buNone/>
            </a:pPr>
            <a:r>
              <a:rPr lang="it-IT" sz="1800" dirty="0"/>
              <a:t>Le principali risorse presenti nei </a:t>
            </a:r>
            <a:r>
              <a:rPr lang="it-IT" sz="1800" dirty="0" err="1"/>
              <a:t>lod</a:t>
            </a:r>
            <a:r>
              <a:rPr lang="it-IT" sz="1800" dirty="0"/>
              <a:t> possono essere classificate in base al dominio di riferimento</a:t>
            </a:r>
          </a:p>
          <a:p>
            <a:pPr marL="76200" indent="0">
              <a:buNone/>
            </a:pPr>
            <a:r>
              <a:rPr lang="it-IT" sz="1800" b="1" dirty="0"/>
              <a:t>	2) dati relativi ai media</a:t>
            </a:r>
          </a:p>
          <a:p>
            <a:pPr marL="76200" indent="0">
              <a:buNone/>
            </a:pPr>
            <a:r>
              <a:rPr lang="it-IT" sz="1800" b="1" dirty="0"/>
              <a:t>		</a:t>
            </a:r>
            <a:r>
              <a:rPr lang="it-IT" sz="1800" dirty="0"/>
              <a:t>es: programmi e musiche pubblicati </a:t>
            </a:r>
          </a:p>
          <a:p>
            <a:pPr marL="76200" indent="0">
              <a:buNone/>
            </a:pPr>
            <a:r>
              <a:rPr lang="it-IT" sz="1800" dirty="0"/>
              <a:t>		dalla BBC, New York Times, Reuters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713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data.   </a:t>
            </a:r>
            <a:r>
              <a:rPr lang="it-IT" sz="1800" dirty="0"/>
              <a:t>Classificazione 	</a:t>
            </a:r>
          </a:p>
          <a:p>
            <a:pPr marL="76200" indent="0">
              <a:buNone/>
            </a:pPr>
            <a:r>
              <a:rPr lang="it-IT" sz="1800" dirty="0"/>
              <a:t>Le principali risorse presenti nei </a:t>
            </a:r>
            <a:r>
              <a:rPr lang="it-IT" sz="1800" dirty="0" err="1"/>
              <a:t>lod</a:t>
            </a:r>
            <a:r>
              <a:rPr lang="it-IT" sz="1800" dirty="0"/>
              <a:t> possono essere classificate in base al dominio di riferimento</a:t>
            </a:r>
          </a:p>
          <a:p>
            <a:pPr marL="76200" indent="0">
              <a:buNone/>
            </a:pPr>
            <a:r>
              <a:rPr lang="it-IT" sz="1800" b="1" dirty="0"/>
              <a:t>	3) dati relativi all’istruzione e ricerca</a:t>
            </a:r>
          </a:p>
          <a:p>
            <a:pPr marL="76200" indent="0">
              <a:buNone/>
            </a:pPr>
            <a:r>
              <a:rPr lang="it-IT" sz="1800" b="1" dirty="0"/>
              <a:t>		</a:t>
            </a:r>
            <a:r>
              <a:rPr lang="it-IT" sz="1800" dirty="0"/>
              <a:t>es: pubblicati da Open Library e American Library of </a:t>
            </a:r>
            <a:r>
              <a:rPr lang="it-IT" sz="1800" dirty="0" err="1"/>
              <a:t>congress</a:t>
            </a:r>
            <a:endParaRPr lang="it-IT" sz="1800" dirty="0"/>
          </a:p>
          <a:p>
            <a:pPr marL="76200" indent="0">
              <a:buNone/>
            </a:pPr>
            <a:r>
              <a:rPr lang="it-IT" sz="1800" dirty="0"/>
              <a:t>		DBLP   sito dedicato alle pubblicazioni di ricerca in alcuni settori</a:t>
            </a:r>
          </a:p>
          <a:p>
            <a:pPr marL="76200" indent="0">
              <a:buNone/>
            </a:pPr>
            <a:r>
              <a:rPr lang="it-IT" sz="1800" dirty="0"/>
              <a:t>			es: informatica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3523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 </a:t>
            </a:r>
            <a:r>
              <a:rPr lang="it-IT" sz="1800" dirty="0"/>
              <a:t> Classificazione 	</a:t>
            </a:r>
          </a:p>
          <a:p>
            <a:pPr marL="76200" indent="0">
              <a:buNone/>
            </a:pPr>
            <a:r>
              <a:rPr lang="it-IT" sz="1800" dirty="0"/>
              <a:t>Le principali risorse presenti nei </a:t>
            </a:r>
            <a:r>
              <a:rPr lang="it-IT" sz="1800" dirty="0" err="1"/>
              <a:t>lod</a:t>
            </a:r>
            <a:r>
              <a:rPr lang="it-IT" sz="1800" dirty="0"/>
              <a:t> possono essere classificate in base al dominio di riferimento</a:t>
            </a:r>
          </a:p>
          <a:p>
            <a:pPr marL="76200" indent="0">
              <a:buNone/>
            </a:pPr>
            <a:r>
              <a:rPr lang="it-IT" sz="1800" b="1" dirty="0"/>
              <a:t>	4) dati relativi alle scienze della vita</a:t>
            </a:r>
          </a:p>
          <a:p>
            <a:pPr marL="76200" indent="0">
              <a:buNone/>
            </a:pPr>
            <a:r>
              <a:rPr lang="it-IT" sz="1800" b="1" dirty="0"/>
              <a:t>		</a:t>
            </a:r>
            <a:r>
              <a:rPr lang="it-IT" sz="1800" dirty="0"/>
              <a:t>indispensabili per lo sviluppo della genetica</a:t>
            </a:r>
          </a:p>
          <a:p>
            <a:pPr marL="76200" indent="0">
              <a:buNone/>
            </a:pPr>
            <a:r>
              <a:rPr lang="it-IT" sz="1800" dirty="0"/>
              <a:t>			Gene </a:t>
            </a:r>
            <a:r>
              <a:rPr lang="it-IT" sz="1800" dirty="0" err="1"/>
              <a:t>Ontology</a:t>
            </a:r>
            <a:r>
              <a:rPr lang="it-IT" sz="1800" dirty="0"/>
              <a:t> (descrizione dei geni)</a:t>
            </a:r>
          </a:p>
          <a:p>
            <a:pPr marL="76200" indent="0">
              <a:buNone/>
            </a:pPr>
            <a:r>
              <a:rPr lang="it-IT" sz="1800" dirty="0"/>
              <a:t>			</a:t>
            </a:r>
            <a:r>
              <a:rPr lang="it-IT" sz="1800" dirty="0" err="1"/>
              <a:t>UniProt</a:t>
            </a:r>
            <a:r>
              <a:rPr lang="it-IT" sz="1800" dirty="0"/>
              <a:t> (descrizione delle proteine)</a:t>
            </a:r>
          </a:p>
          <a:p>
            <a:pPr marL="76200" indent="0">
              <a:buNone/>
            </a:pPr>
            <a:r>
              <a:rPr lang="it-IT" sz="1800" dirty="0"/>
              <a:t>			</a:t>
            </a:r>
            <a:r>
              <a:rPr lang="it-IT" sz="1800" dirty="0" err="1"/>
              <a:t>Kegg</a:t>
            </a:r>
            <a:r>
              <a:rPr lang="it-IT" sz="1800" dirty="0"/>
              <a:t> (enciclopedia di geni e genomi)</a:t>
            </a:r>
          </a:p>
          <a:p>
            <a:pPr marL="76200" indent="0">
              <a:buNone/>
            </a:pPr>
            <a:r>
              <a:rPr lang="it-IT" sz="1800" dirty="0"/>
              <a:t>			</a:t>
            </a:r>
            <a:r>
              <a:rPr lang="it-IT" sz="1800" dirty="0" err="1"/>
              <a:t>PubMed</a:t>
            </a:r>
            <a:r>
              <a:rPr lang="it-IT" sz="1800" dirty="0"/>
              <a:t>. (pubblicazioni scientifiche sulla medicina)</a:t>
            </a:r>
          </a:p>
          <a:p>
            <a:pPr marL="76200" indent="0">
              <a:buNone/>
            </a:pPr>
            <a:r>
              <a:rPr lang="it-IT" sz="1800" dirty="0"/>
              <a:t>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939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dirty="0"/>
              <a:t>Es: Classificazione dei </a:t>
            </a:r>
            <a:r>
              <a:rPr lang="it-IT" sz="1800" dirty="0" err="1"/>
              <a:t>Linked</a:t>
            </a:r>
            <a:r>
              <a:rPr lang="it-IT" sz="1800" dirty="0"/>
              <a:t> Open Data   	</a:t>
            </a:r>
          </a:p>
          <a:p>
            <a:pPr marL="76200" indent="0">
              <a:buNone/>
            </a:pPr>
            <a:r>
              <a:rPr lang="it-IT" sz="1800" dirty="0"/>
              <a:t>Le principali risorse presenti nei </a:t>
            </a:r>
            <a:r>
              <a:rPr lang="it-IT" sz="1800" dirty="0" err="1"/>
              <a:t>lod</a:t>
            </a:r>
            <a:r>
              <a:rPr lang="it-IT" sz="1800" dirty="0"/>
              <a:t> possono essere classificate in base al dominio di riferimento</a:t>
            </a:r>
          </a:p>
          <a:p>
            <a:pPr marL="76200" indent="0">
              <a:buNone/>
            </a:pPr>
            <a:r>
              <a:rPr lang="it-IT" sz="1800" b="1" dirty="0"/>
              <a:t>	5) dati relativi al commercio</a:t>
            </a:r>
          </a:p>
          <a:p>
            <a:pPr marL="76200" indent="0">
              <a:buNone/>
            </a:pPr>
            <a:r>
              <a:rPr lang="it-IT" sz="1800" b="1" dirty="0"/>
              <a:t>		es: </a:t>
            </a:r>
            <a:r>
              <a:rPr lang="it-IT" sz="1800" dirty="0"/>
              <a:t>ontologia </a:t>
            </a:r>
            <a:r>
              <a:rPr lang="it-IT" sz="1800" b="1" dirty="0" err="1"/>
              <a:t>GoodRelations</a:t>
            </a:r>
            <a:endParaRPr lang="it-IT" sz="1800" b="1" dirty="0"/>
          </a:p>
          <a:p>
            <a:pPr marL="76200" indent="0">
              <a:buNone/>
            </a:pPr>
            <a:r>
              <a:rPr lang="it-IT" sz="1800" dirty="0"/>
              <a:t>		descrive i vari aspetti del commercio elettronico</a:t>
            </a:r>
          </a:p>
          <a:p>
            <a:pPr marL="76200" indent="0">
              <a:buNone/>
            </a:pPr>
            <a:r>
              <a:rPr lang="it-IT" sz="1800" dirty="0"/>
              <a:t>			(adottata da molti siti di e-commerce)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856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dirty="0"/>
              <a:t>Considerazione generale</a:t>
            </a:r>
          </a:p>
          <a:p>
            <a:pPr marL="76200" indent="0">
              <a:buNone/>
            </a:pPr>
            <a:r>
              <a:rPr lang="it-IT" sz="1800" dirty="0"/>
              <a:t>	i </a:t>
            </a:r>
            <a:r>
              <a:rPr lang="it-IT" sz="1800" b="1" dirty="0" err="1"/>
              <a:t>lod</a:t>
            </a:r>
            <a:r>
              <a:rPr lang="it-IT" sz="1800" dirty="0"/>
              <a:t> hanno la capacità di descrivere siti e pagine Web in modo semantico, 	</a:t>
            </a:r>
          </a:p>
          <a:p>
            <a:pPr marL="76200" indent="0">
              <a:buNone/>
            </a:pPr>
            <a:r>
              <a:rPr lang="it-IT" sz="1800" dirty="0"/>
              <a:t>	consentono ai motori di ricerca una migliore capacità di selezione e descrizione 	elle risorse presenti sul Web</a:t>
            </a:r>
          </a:p>
          <a:p>
            <a:pPr marL="76200" indent="0">
              <a:buNone/>
            </a:pPr>
            <a:endParaRPr lang="it-IT" sz="1800" dirty="0"/>
          </a:p>
          <a:p>
            <a:pPr marL="76200" indent="0">
              <a:buNone/>
            </a:pPr>
            <a:r>
              <a:rPr lang="it-IT" sz="1800" dirty="0"/>
              <a:t>	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75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dirty="0"/>
              <a:t>Considerazione generale</a:t>
            </a:r>
          </a:p>
          <a:p>
            <a:pPr marL="76200" indent="0">
              <a:buNone/>
            </a:pPr>
            <a:endParaRPr lang="it-IT" sz="1800" dirty="0"/>
          </a:p>
          <a:p>
            <a:pPr marL="76200" indent="0">
              <a:buNone/>
            </a:pPr>
            <a:r>
              <a:rPr lang="it-IT" sz="1800" dirty="0"/>
              <a:t>Nel caso di dati </a:t>
            </a:r>
            <a:r>
              <a:rPr lang="it-IT" sz="1800" b="1" dirty="0"/>
              <a:t>Amministrativi (P.A.)</a:t>
            </a:r>
          </a:p>
          <a:p>
            <a:pPr marL="76200" indent="0">
              <a:buNone/>
            </a:pPr>
            <a:r>
              <a:rPr lang="it-IT" sz="1800" dirty="0"/>
              <a:t>	si parla in genere di </a:t>
            </a:r>
            <a:r>
              <a:rPr lang="it-IT" sz="1800" b="1" i="1" dirty="0"/>
              <a:t>open data</a:t>
            </a:r>
          </a:p>
          <a:p>
            <a:pPr marL="76200" indent="0">
              <a:buNone/>
            </a:pPr>
            <a:r>
              <a:rPr lang="it-IT" sz="1800" dirty="0"/>
              <a:t>	- dati di pubblico dominio</a:t>
            </a:r>
          </a:p>
          <a:p>
            <a:pPr marL="76200" indent="0">
              <a:buNone/>
            </a:pPr>
            <a:r>
              <a:rPr lang="it-IT" sz="1800" dirty="0"/>
              <a:t>	-la loro conoscenza aumenta a trasparenza delle amministrazioni nei</a:t>
            </a:r>
          </a:p>
          <a:p>
            <a:pPr marL="76200" indent="0">
              <a:buNone/>
            </a:pPr>
            <a:r>
              <a:rPr lang="it-IT" sz="1800" dirty="0"/>
              <a:t>	 riguardi dei cittadini</a:t>
            </a:r>
          </a:p>
          <a:p>
            <a:pPr marL="76200" indent="0">
              <a:buNone/>
            </a:pPr>
            <a:endParaRPr lang="it-IT" sz="1800" dirty="0"/>
          </a:p>
          <a:p>
            <a:pPr marL="76200" indent="0">
              <a:buNone/>
            </a:pPr>
            <a:r>
              <a:rPr lang="it-IT" sz="1800" dirty="0"/>
              <a:t>	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535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86" y="169573"/>
            <a:ext cx="6853923" cy="549600"/>
          </a:xfrm>
        </p:spPr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 err="1"/>
              <a:t>Linked</a:t>
            </a:r>
            <a:r>
              <a:rPr lang="it-IT" sz="1800" b="1" dirty="0"/>
              <a:t> e open data</a:t>
            </a:r>
          </a:p>
          <a:p>
            <a:pPr marL="76200" indent="0">
              <a:buNone/>
            </a:pPr>
            <a:r>
              <a:rPr lang="it-IT" sz="1800" b="1" dirty="0"/>
              <a:t>open data nella P.A.</a:t>
            </a:r>
          </a:p>
          <a:p>
            <a:pPr marL="76200" indent="0">
              <a:buNone/>
            </a:pPr>
            <a:r>
              <a:rPr lang="it-IT" sz="1800" dirty="0"/>
              <a:t>			</a:t>
            </a:r>
          </a:p>
          <a:p>
            <a:pPr marL="76200" indent="0">
              <a:buNone/>
            </a:pPr>
            <a:r>
              <a:rPr lang="it-IT" sz="1800" dirty="0"/>
              <a:t>Es:	 </a:t>
            </a:r>
            <a:r>
              <a:rPr lang="it-IT" sz="1800" dirty="0">
                <a:hlinkClick r:id="rId2"/>
              </a:rPr>
              <a:t>www.data.gov</a:t>
            </a:r>
            <a:r>
              <a:rPr lang="it-IT" sz="1800" dirty="0"/>
              <a:t>	USA 2009 (</a:t>
            </a:r>
            <a:r>
              <a:rPr lang="it-IT" sz="1800" dirty="0" err="1"/>
              <a:t>B.Obama</a:t>
            </a:r>
            <a:r>
              <a:rPr lang="it-IT" sz="1800" dirty="0"/>
              <a:t>)	primo esempio</a:t>
            </a:r>
          </a:p>
          <a:p>
            <a:pPr marL="76200" indent="0">
              <a:buNone/>
            </a:pPr>
            <a:r>
              <a:rPr lang="it-IT" sz="1800" dirty="0"/>
              <a:t>Da qui in poi….in continua espansione</a:t>
            </a:r>
          </a:p>
          <a:p>
            <a:pPr marL="76200" indent="0">
              <a:buNone/>
            </a:pPr>
            <a:r>
              <a:rPr lang="it-IT" sz="1800" dirty="0"/>
              <a:t>	</a:t>
            </a:r>
            <a:r>
              <a:rPr lang="it-IT" sz="1800" dirty="0">
                <a:hlinkClick r:id="rId3"/>
              </a:rPr>
              <a:t>www.data.gov.uk</a:t>
            </a:r>
            <a:r>
              <a:rPr lang="it-IT" sz="1800" dirty="0"/>
              <a:t>	Gran Bretagna</a:t>
            </a:r>
          </a:p>
          <a:p>
            <a:pPr marL="76200" indent="0">
              <a:buNone/>
            </a:pPr>
            <a:r>
              <a:rPr lang="it-IT" sz="1800" dirty="0"/>
              <a:t>	</a:t>
            </a:r>
            <a:r>
              <a:rPr lang="it-IT" sz="1800" dirty="0">
                <a:hlinkClick r:id="rId4"/>
              </a:rPr>
              <a:t>www.dati.gov.it</a:t>
            </a:r>
            <a:r>
              <a:rPr lang="it-IT" sz="1800" dirty="0"/>
              <a:t>	Italia</a:t>
            </a:r>
          </a:p>
          <a:p>
            <a:pPr marL="76200" indent="0">
              <a:buNone/>
            </a:pPr>
            <a:r>
              <a:rPr lang="it-IT" sz="1800" dirty="0"/>
              <a:t>	</a:t>
            </a:r>
            <a:r>
              <a:rPr lang="it-IT" sz="1800" dirty="0">
                <a:hlinkClick r:id="rId5"/>
              </a:rPr>
              <a:t>https://www.dati.piemonte.it/#/home</a:t>
            </a:r>
            <a:r>
              <a:rPr lang="it-IT" sz="1800" dirty="0"/>
              <a:t>	Piemonte</a:t>
            </a:r>
          </a:p>
          <a:p>
            <a:pPr marL="76200" indent="0">
              <a:buNone/>
            </a:pPr>
            <a:r>
              <a:rPr lang="it-IT" sz="1800" dirty="0"/>
              <a:t>	…..</a:t>
            </a:r>
          </a:p>
          <a:p>
            <a:pPr marL="76200" indent="0">
              <a:buNone/>
            </a:pPr>
            <a:r>
              <a:rPr lang="it-IT" sz="1800" dirty="0"/>
              <a:t>	</a:t>
            </a:r>
          </a:p>
          <a:p>
            <a:pPr marL="76200" indent="0">
              <a:buNone/>
            </a:pPr>
            <a:r>
              <a:rPr lang="it-IT" sz="1800" dirty="0"/>
              <a:t>		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12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/>
              <a:t>Un esempio di un </a:t>
            </a:r>
            <a:r>
              <a:rPr lang="it-IT" sz="1800" b="1" dirty="0" err="1"/>
              <a:t>tool</a:t>
            </a:r>
            <a:r>
              <a:rPr lang="it-IT" sz="1800" b="1" dirty="0"/>
              <a:t> per gestione dati</a:t>
            </a:r>
          </a:p>
          <a:p>
            <a:pPr marL="76200" indent="0">
              <a:buNone/>
            </a:pPr>
            <a:r>
              <a:rPr lang="it-IT" sz="1800" b="1" dirty="0"/>
              <a:t>Open </a:t>
            </a:r>
            <a:r>
              <a:rPr lang="it-IT" sz="1800" b="1" dirty="0" err="1"/>
              <a:t>refine</a:t>
            </a:r>
            <a:r>
              <a:rPr lang="it-IT" sz="1800" b="1" dirty="0"/>
              <a:t> 	 </a:t>
            </a:r>
            <a:r>
              <a:rPr lang="it-IT" sz="1800" b="1" dirty="0">
                <a:hlinkClick r:id="rId2"/>
              </a:rPr>
              <a:t>https://openrefine.org/</a:t>
            </a:r>
            <a:endParaRPr lang="it-IT" sz="1800" b="1" dirty="0"/>
          </a:p>
          <a:p>
            <a:pPr marL="76200" indent="0">
              <a:buNone/>
            </a:pPr>
            <a:r>
              <a:rPr lang="it-IT" sz="1800" b="1" dirty="0"/>
              <a:t>	applicazione free, open source, scaricabile per:</a:t>
            </a:r>
          </a:p>
          <a:p>
            <a:pPr marL="76200" indent="0">
              <a:buNone/>
            </a:pPr>
            <a:r>
              <a:rPr lang="it-IT" sz="1800" b="1" dirty="0"/>
              <a:t>	pulizia</a:t>
            </a:r>
          </a:p>
          <a:p>
            <a:pPr marL="76200" indent="0">
              <a:buNone/>
            </a:pPr>
            <a:r>
              <a:rPr lang="it-IT" sz="1800" b="1" dirty="0"/>
              <a:t>	Normalizzazione</a:t>
            </a:r>
          </a:p>
          <a:p>
            <a:pPr marL="76200" indent="0">
              <a:buNone/>
            </a:pPr>
            <a:r>
              <a:rPr lang="it-IT" sz="1800" b="1" dirty="0"/>
              <a:t>	filtri/ricerca</a:t>
            </a:r>
          </a:p>
          <a:p>
            <a:pPr marL="76200" indent="0">
              <a:buNone/>
            </a:pPr>
            <a:r>
              <a:rPr lang="it-IT" sz="1800" b="1" dirty="0"/>
              <a:t>	import/export</a:t>
            </a:r>
          </a:p>
          <a:p>
            <a:pPr marL="76200" indent="0">
              <a:buNone/>
            </a:pPr>
            <a:r>
              <a:rPr lang="it-IT" sz="1800" b="1" dirty="0"/>
              <a:t>	data </a:t>
            </a:r>
            <a:r>
              <a:rPr lang="it-IT" sz="1800" b="1" dirty="0" err="1"/>
              <a:t>augmentation</a:t>
            </a:r>
            <a:r>
              <a:rPr lang="it-IT" sz="1800" b="1" dirty="0"/>
              <a:t>	 (estensione)</a:t>
            </a:r>
          </a:p>
          <a:p>
            <a:pPr marL="76200" indent="0">
              <a:buNone/>
            </a:pPr>
            <a:r>
              <a:rPr lang="it-IT" sz="1800" b="1" dirty="0"/>
              <a:t>	</a:t>
            </a:r>
            <a:r>
              <a:rPr lang="it-IT" sz="1800" b="1" dirty="0" err="1"/>
              <a:t>reconciliation</a:t>
            </a:r>
            <a:r>
              <a:rPr lang="it-IT" sz="1800" b="1" dirty="0"/>
              <a:t>		(riconciliazione es: </a:t>
            </a:r>
            <a:r>
              <a:rPr lang="it-IT" sz="1800" b="1" dirty="0" err="1"/>
              <a:t>Dbpedia</a:t>
            </a:r>
            <a:r>
              <a:rPr lang="it-IT" sz="1800" b="1" dirty="0"/>
              <a:t>)</a:t>
            </a:r>
          </a:p>
          <a:p>
            <a:pPr marL="76200" indent="0">
              <a:buNone/>
            </a:pPr>
            <a:r>
              <a:rPr lang="it-IT" sz="1800" b="1" dirty="0"/>
              <a:t>	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141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r>
              <a:rPr lang="it-IT" sz="1800" b="1" dirty="0"/>
              <a:t>Un database geografico</a:t>
            </a:r>
          </a:p>
          <a:p>
            <a:pPr marL="76200" indent="0">
              <a:buNone/>
            </a:pPr>
            <a:r>
              <a:rPr lang="it-IT" sz="1800" b="1" dirty="0" err="1"/>
              <a:t>OpenStreetMap</a:t>
            </a:r>
            <a:r>
              <a:rPr lang="it-IT" sz="1800" b="1" dirty="0"/>
              <a:t>		</a:t>
            </a:r>
            <a:r>
              <a:rPr lang="it-IT" sz="1800" b="1" dirty="0">
                <a:hlinkClick r:id="rId2"/>
              </a:rPr>
              <a:t>www.openstreetmap.org</a:t>
            </a:r>
            <a:endParaRPr lang="it-IT" sz="1800" b="1" dirty="0"/>
          </a:p>
          <a:p>
            <a:pPr marL="76200" indent="0">
              <a:buNone/>
            </a:pPr>
            <a:r>
              <a:rPr lang="it-IT" sz="1800" b="1" dirty="0"/>
              <a:t>Sviluppato con </a:t>
            </a:r>
            <a:r>
              <a:rPr lang="it-IT" sz="1800" b="1" dirty="0" err="1"/>
              <a:t>Postgres</a:t>
            </a:r>
            <a:r>
              <a:rPr lang="it-IT" sz="1800" b="1" dirty="0"/>
              <a:t> SQL</a:t>
            </a:r>
          </a:p>
          <a:p>
            <a:pPr marL="76200" indent="0">
              <a:buNone/>
            </a:pPr>
            <a:r>
              <a:rPr lang="it-IT" sz="1800" b="1" dirty="0"/>
              <a:t>Database con milioni di oggetti geografici (</a:t>
            </a:r>
            <a:r>
              <a:rPr lang="it-IT" sz="1800" b="1" dirty="0" err="1"/>
              <a:t>georeferenziati</a:t>
            </a:r>
            <a:r>
              <a:rPr lang="it-IT" sz="1800" b="1" dirty="0"/>
              <a:t>)</a:t>
            </a:r>
          </a:p>
          <a:p>
            <a:pPr marL="76200" indent="0">
              <a:buNone/>
            </a:pPr>
            <a:r>
              <a:rPr lang="it-IT" sz="1800" b="1" dirty="0"/>
              <a:t>Basato su</a:t>
            </a:r>
          </a:p>
          <a:p>
            <a:pPr marL="76200" indent="0">
              <a:buNone/>
            </a:pPr>
            <a:r>
              <a:rPr lang="it-IT" sz="1800" b="1" dirty="0"/>
              <a:t>	-</a:t>
            </a:r>
            <a:r>
              <a:rPr lang="it-IT" sz="1800" b="1" dirty="0" err="1"/>
              <a:t>node</a:t>
            </a:r>
            <a:endParaRPr lang="it-IT" sz="1800" b="1" dirty="0"/>
          </a:p>
          <a:p>
            <a:pPr marL="76200" indent="0">
              <a:buNone/>
            </a:pPr>
            <a:r>
              <a:rPr lang="it-IT" sz="1800" b="1" dirty="0"/>
              <a:t>	-way</a:t>
            </a:r>
          </a:p>
          <a:p>
            <a:pPr marL="76200" indent="0">
              <a:buNone/>
            </a:pPr>
            <a:r>
              <a:rPr lang="it-IT" sz="1800" b="1" dirty="0"/>
              <a:t>	-relations</a:t>
            </a:r>
          </a:p>
          <a:p>
            <a:pPr marL="76200" indent="0">
              <a:buNone/>
            </a:pPr>
            <a:endParaRPr lang="it-IT" sz="1800" b="1" dirty="0"/>
          </a:p>
          <a:p>
            <a:pPr marL="76200" indent="0">
              <a:buNone/>
            </a:pPr>
            <a:r>
              <a:rPr lang="it-IT" sz="1800" b="1" dirty="0" err="1"/>
              <a:t>Overpass</a:t>
            </a:r>
            <a:r>
              <a:rPr lang="it-IT" sz="1800" b="1" dirty="0"/>
              <a:t> Turbo		</a:t>
            </a:r>
            <a:r>
              <a:rPr lang="it-IT" sz="1800" b="1" dirty="0" err="1"/>
              <a:t>https</a:t>
            </a:r>
            <a:r>
              <a:rPr lang="it-IT" sz="1800" b="1" dirty="0"/>
              <a:t>://</a:t>
            </a:r>
            <a:r>
              <a:rPr lang="it-IT" sz="1800" b="1" dirty="0" err="1"/>
              <a:t>overpass-turbo.eu</a:t>
            </a:r>
            <a:r>
              <a:rPr lang="it-IT" sz="1800" b="1" dirty="0"/>
              <a:t>/</a:t>
            </a:r>
          </a:p>
          <a:p>
            <a:pPr marL="76200" indent="0">
              <a:buNone/>
            </a:pPr>
            <a:r>
              <a:rPr lang="it-IT" sz="1800" b="1" dirty="0"/>
              <a:t>			</a:t>
            </a:r>
            <a:r>
              <a:rPr lang="it-IT" sz="1800" b="1" dirty="0" err="1"/>
              <a:t>overpass</a:t>
            </a:r>
            <a:r>
              <a:rPr lang="it-IT" sz="1800" b="1" dirty="0"/>
              <a:t> </a:t>
            </a:r>
            <a:r>
              <a:rPr lang="it-IT" sz="1800" b="1" dirty="0" err="1"/>
              <a:t>query</a:t>
            </a:r>
            <a:endParaRPr lang="it-IT" sz="1800" b="1" dirty="0"/>
          </a:p>
          <a:p>
            <a:pPr marL="76200" indent="0">
              <a:buNone/>
            </a:pPr>
            <a:r>
              <a:rPr lang="it-IT" sz="1800" b="1" dirty="0"/>
              <a:t>			(simile a SPARQL)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49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dirty="0"/>
              <a:t>La sfida del SEMANTIC WEB:	Tim </a:t>
            </a:r>
            <a:r>
              <a:rPr lang="it-IT" dirty="0" err="1"/>
              <a:t>Berners</a:t>
            </a:r>
            <a:r>
              <a:rPr lang="it-IT" dirty="0"/>
              <a:t> Lee</a:t>
            </a:r>
          </a:p>
          <a:p>
            <a:pPr marL="76200" indent="0">
              <a:buNone/>
            </a:pPr>
            <a:r>
              <a:rPr lang="it-IT" b="1" i="1" dirty="0"/>
              <a:t>fare interagire autonomamente  programmi sul Web in base  alla descrizione delle loro caratteristiche, viste come annotazioni semantiche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19FD2EA-43E0-0A48-8240-E9F9923166C4}"/>
              </a:ext>
            </a:extLst>
          </p:cNvPr>
          <p:cNvSpPr txBox="1"/>
          <p:nvPr/>
        </p:nvSpPr>
        <p:spPr>
          <a:xfrm>
            <a:off x="644979" y="3303461"/>
            <a:ext cx="45774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it-IT" sz="2000" i="1" dirty="0"/>
              <a:t>«Per un Web di dati processabili in modo automatico dai computer»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5DE674A-6163-4F4D-B65A-B1D3DD89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64" y="2772660"/>
            <a:ext cx="2806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3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8" y="719173"/>
            <a:ext cx="8741223" cy="3874677"/>
          </a:xfrm>
        </p:spPr>
        <p:txBody>
          <a:bodyPr/>
          <a:lstStyle/>
          <a:p>
            <a:pPr marL="76200" indent="0">
              <a:buNone/>
            </a:pPr>
            <a:endParaRPr lang="it-IT" sz="1800" b="1" dirty="0"/>
          </a:p>
          <a:p>
            <a:pPr marL="76200" indent="0">
              <a:buNone/>
            </a:pPr>
            <a:r>
              <a:rPr lang="it-IT" sz="1800" b="1" dirty="0"/>
              <a:t>	Bibliografia: </a:t>
            </a:r>
          </a:p>
          <a:p>
            <a:pPr marL="76200" indent="0">
              <a:buNone/>
            </a:pPr>
            <a:endParaRPr lang="it-IT" sz="1800" b="1" dirty="0"/>
          </a:p>
          <a:p>
            <a:pPr marL="76200" indent="0">
              <a:buNone/>
            </a:pPr>
            <a:r>
              <a:rPr lang="it-IT" sz="1800" b="1" dirty="0"/>
              <a:t>	-Basi di dati		Atzeri, Ceri, Fraternali	Mc </a:t>
            </a:r>
            <a:r>
              <a:rPr lang="it-IT" sz="1800" b="1" dirty="0" err="1"/>
              <a:t>Graw</a:t>
            </a:r>
            <a:r>
              <a:rPr lang="it-IT" sz="1800" b="1" dirty="0"/>
              <a:t> Hill</a:t>
            </a:r>
          </a:p>
          <a:p>
            <a:pPr marL="76200" indent="0">
              <a:buNone/>
            </a:pPr>
            <a:r>
              <a:rPr lang="it-IT" sz="1800" b="1" dirty="0"/>
              <a:t>	-Sistemi di basi di dati	</a:t>
            </a:r>
            <a:r>
              <a:rPr lang="it-IT" sz="1800" b="1" dirty="0" err="1"/>
              <a:t>Elmasri</a:t>
            </a:r>
            <a:r>
              <a:rPr lang="it-IT" sz="1800" b="1" dirty="0"/>
              <a:t>, </a:t>
            </a:r>
            <a:r>
              <a:rPr lang="it-IT" sz="1800" b="1" dirty="0" err="1"/>
              <a:t>Navathe</a:t>
            </a:r>
            <a:r>
              <a:rPr lang="it-IT" sz="1800" b="1" dirty="0"/>
              <a:t>		</a:t>
            </a:r>
            <a:r>
              <a:rPr lang="it-IT" sz="1800" b="1" dirty="0" err="1"/>
              <a:t>Pearson</a:t>
            </a:r>
            <a:endParaRPr lang="it-IT" sz="1800" b="1" dirty="0"/>
          </a:p>
          <a:p>
            <a:pPr marL="76200" indent="0">
              <a:buNone/>
            </a:pPr>
            <a:endParaRPr lang="it-IT" sz="18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257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dirty="0"/>
              <a:t>Per realizzare il SEMANTIC WEB serviva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- Un modello per rappresentare i dati</a:t>
            </a:r>
          </a:p>
          <a:p>
            <a:pPr marL="76200" indent="0">
              <a:buNone/>
            </a:pPr>
            <a:r>
              <a:rPr lang="it-IT" dirty="0"/>
              <a:t>- Un Linguaggio di interrogazione in grado di </a:t>
            </a:r>
            <a:r>
              <a:rPr lang="it-IT" b="1" i="1" dirty="0"/>
              <a:t>inferire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14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dirty="0"/>
              <a:t>Per realizzare il SEMANTIC WEB</a:t>
            </a:r>
          </a:p>
          <a:p>
            <a:pPr marL="76200" indent="0">
              <a:buNone/>
            </a:pPr>
            <a:r>
              <a:rPr lang="it-IT" dirty="0"/>
              <a:t>- 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r>
              <a:rPr lang="it-IT" dirty="0"/>
              <a:t>- Linguaggio di interrogazione 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b="1" dirty="0"/>
              <a:t>SPARQL</a:t>
            </a:r>
          </a:p>
          <a:p>
            <a:pPr marL="76200" indent="0">
              <a:buNone/>
            </a:pPr>
            <a:endParaRPr lang="it-IT" dirty="0"/>
          </a:p>
          <a:p>
            <a:pPr marL="76200" indent="0">
              <a:buNone/>
            </a:pPr>
            <a:r>
              <a:rPr lang="it-IT" dirty="0"/>
              <a:t>Scenario degli </a:t>
            </a:r>
            <a:r>
              <a:rPr lang="it-IT" b="1" dirty="0" err="1"/>
              <a:t>OpenData</a:t>
            </a:r>
            <a:r>
              <a:rPr lang="it-IT" dirty="0"/>
              <a:t> e </a:t>
            </a:r>
            <a:r>
              <a:rPr lang="it-IT" b="1" dirty="0" err="1"/>
              <a:t>linked</a:t>
            </a:r>
            <a:r>
              <a:rPr lang="it-IT" b="1" dirty="0"/>
              <a:t> open data</a:t>
            </a:r>
          </a:p>
          <a:p>
            <a:pPr marL="7620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975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061" y="951139"/>
            <a:ext cx="7497000" cy="3241221"/>
          </a:xfrm>
        </p:spPr>
        <p:txBody>
          <a:bodyPr/>
          <a:lstStyle/>
          <a:p>
            <a:pPr marL="76200" indent="0">
              <a:buNone/>
            </a:pPr>
            <a:r>
              <a:rPr lang="it-IT" dirty="0"/>
              <a:t>- 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r>
              <a:rPr lang="it-IT" b="1" dirty="0"/>
              <a:t>RDF</a:t>
            </a:r>
            <a:r>
              <a:rPr lang="it-IT" dirty="0"/>
              <a:t>  Resource </a:t>
            </a:r>
            <a:r>
              <a:rPr lang="it-IT" dirty="0" err="1"/>
              <a:t>Description</a:t>
            </a:r>
            <a:r>
              <a:rPr lang="it-IT" dirty="0"/>
              <a:t> Framework</a:t>
            </a:r>
          </a:p>
          <a:p>
            <a:pPr marL="76200" indent="0">
              <a:buNone/>
            </a:pPr>
            <a:r>
              <a:rPr lang="it-IT" dirty="0"/>
              <a:t>	(proposto dal W3C)</a:t>
            </a:r>
          </a:p>
          <a:p>
            <a:pPr marL="76200" indent="0">
              <a:buNone/>
            </a:pPr>
            <a:r>
              <a:rPr lang="it-IT" dirty="0"/>
              <a:t>Le informazioni sono rappresentate da un insieme di triple</a:t>
            </a:r>
          </a:p>
          <a:p>
            <a:pPr marL="76200" indent="0">
              <a:buNone/>
            </a:pPr>
            <a:r>
              <a:rPr lang="it-IT" dirty="0"/>
              <a:t>	soggetto – predicato – oggetto</a:t>
            </a:r>
          </a:p>
          <a:p>
            <a:pPr marL="76200" indent="0">
              <a:buNone/>
            </a:pPr>
            <a:r>
              <a:rPr lang="it-IT" dirty="0"/>
              <a:t>			(</a:t>
            </a:r>
            <a:r>
              <a:rPr lang="it-IT" dirty="0" err="1"/>
              <a:t>s.p.o</a:t>
            </a:r>
            <a:r>
              <a:rPr lang="it-IT" dirty="0"/>
              <a:t>.)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82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9D718-B020-E14C-A899-F2CF8B25B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 di dati semantiche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318025-16A1-B240-ACF6-A2D2506EC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it-IT" dirty="0"/>
              <a:t>- Modello dei dati</a:t>
            </a:r>
            <a:r>
              <a:rPr lang="it-IT" dirty="0">
                <a:sym typeface="Wingdings" pitchFamily="2" charset="2"/>
              </a:rPr>
              <a:t></a:t>
            </a:r>
            <a:r>
              <a:rPr lang="it-IT" dirty="0"/>
              <a:t> </a:t>
            </a:r>
            <a:r>
              <a:rPr lang="it-IT" b="1" dirty="0"/>
              <a:t>RDF</a:t>
            </a:r>
          </a:p>
          <a:p>
            <a:pPr marL="76200" indent="0">
              <a:buNone/>
            </a:pPr>
            <a:r>
              <a:rPr lang="it-IT" b="1" dirty="0"/>
              <a:t>Esempio di una tripla RDF:</a:t>
            </a:r>
            <a:r>
              <a:rPr lang="it-IT" dirty="0"/>
              <a:t> </a:t>
            </a:r>
          </a:p>
          <a:p>
            <a:pPr marL="76200" indent="0">
              <a:buNone/>
            </a:pPr>
            <a:r>
              <a:rPr lang="it-IT" dirty="0"/>
              <a:t>		&lt; Verdi   </a:t>
            </a:r>
            <a:r>
              <a:rPr lang="it-IT" dirty="0" err="1"/>
              <a:t>HaComposto</a:t>
            </a:r>
            <a:r>
              <a:rPr lang="it-IT" dirty="0"/>
              <a:t>   Traviata&gt;</a:t>
            </a:r>
          </a:p>
          <a:p>
            <a:pPr marL="76200" indent="0">
              <a:buNone/>
            </a:pPr>
            <a:r>
              <a:rPr lang="it-IT" dirty="0"/>
              <a:t>		</a:t>
            </a:r>
          </a:p>
          <a:p>
            <a:pPr marL="76200" indent="0">
              <a:buNone/>
            </a:pPr>
            <a:r>
              <a:rPr lang="it-IT" dirty="0"/>
              <a:t>		Soggetto – predicato – oggetto</a:t>
            </a:r>
          </a:p>
          <a:p>
            <a:pPr marL="7620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1C886-A891-CB4D-A6DF-6B8015B9EC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0ACB94-3B33-E541-8D0D-6B303AF5C0A9}"/>
              </a:ext>
            </a:extLst>
          </p:cNvPr>
          <p:cNvCxnSpPr>
            <a:cxnSpLocks/>
          </p:cNvCxnSpPr>
          <p:nvPr/>
        </p:nvCxnSpPr>
        <p:spPr>
          <a:xfrm flipV="1">
            <a:off x="3058886" y="2732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FD1482D-22CC-4849-B306-081F2C936D99}"/>
              </a:ext>
            </a:extLst>
          </p:cNvPr>
          <p:cNvCxnSpPr>
            <a:cxnSpLocks/>
          </p:cNvCxnSpPr>
          <p:nvPr/>
        </p:nvCxnSpPr>
        <p:spPr>
          <a:xfrm flipV="1">
            <a:off x="4396071" y="2797628"/>
            <a:ext cx="0" cy="62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F4FE779A-290F-ED44-A81D-3AF96EF668B5}"/>
              </a:ext>
            </a:extLst>
          </p:cNvPr>
          <p:cNvCxnSpPr>
            <a:cxnSpLocks/>
          </p:cNvCxnSpPr>
          <p:nvPr/>
        </p:nvCxnSpPr>
        <p:spPr>
          <a:xfrm flipH="1" flipV="1">
            <a:off x="6085115" y="2770414"/>
            <a:ext cx="38249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5840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131F9ECA-590C-4242-AA28-02F3B92B33D6}" vid="{E8C8D8CE-BE7D-46C6-921F-1BB93C37596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456</TotalTime>
  <Words>2138</Words>
  <Application>Microsoft Macintosh PowerPoint</Application>
  <PresentationFormat>Presentazione su schermo (16:9)</PresentationFormat>
  <Paragraphs>387</Paragraphs>
  <Slides>50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5" baseType="lpstr">
      <vt:lpstr>Arial</vt:lpstr>
      <vt:lpstr>Encode Sans ExtraLight</vt:lpstr>
      <vt:lpstr>Encode Sans</vt:lpstr>
      <vt:lpstr>Calibri</vt:lpstr>
      <vt:lpstr>Tema1</vt:lpstr>
      <vt:lpstr>Fondamenti di BASI DI DATI  Basi di dati Semantiche (Semantic Web)</vt:lpstr>
      <vt:lpstr>Altre tipologie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  <vt:lpstr>Basi di dati semantiche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Cesare Iacobelli</dc:creator>
  <cp:lastModifiedBy>alfonso carlone</cp:lastModifiedBy>
  <cp:revision>56</cp:revision>
  <dcterms:created xsi:type="dcterms:W3CDTF">2020-11-18T07:50:10Z</dcterms:created>
  <dcterms:modified xsi:type="dcterms:W3CDTF">2021-11-10T08:55:19Z</dcterms:modified>
</cp:coreProperties>
</file>